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3.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1863" r:id="rId2"/>
    <p:sldId id="1870" r:id="rId3"/>
    <p:sldId id="2472" r:id="rId4"/>
    <p:sldId id="2471" r:id="rId5"/>
    <p:sldId id="2470" r:id="rId6"/>
    <p:sldId id="2473" r:id="rId7"/>
    <p:sldId id="2474" r:id="rId8"/>
    <p:sldId id="2475" r:id="rId9"/>
    <p:sldId id="2491" r:id="rId10"/>
    <p:sldId id="1903" r:id="rId11"/>
    <p:sldId id="2492" r:id="rId12"/>
    <p:sldId id="2476" r:id="rId13"/>
    <p:sldId id="2477" r:id="rId14"/>
    <p:sldId id="2468" r:id="rId15"/>
    <p:sldId id="2478" r:id="rId16"/>
    <p:sldId id="2488" r:id="rId17"/>
    <p:sldId id="2489" r:id="rId18"/>
    <p:sldId id="2490" r:id="rId19"/>
    <p:sldId id="259" r:id="rId20"/>
    <p:sldId id="2485" r:id="rId21"/>
    <p:sldId id="2480" r:id="rId22"/>
    <p:sldId id="2483" r:id="rId23"/>
    <p:sldId id="2481" r:id="rId24"/>
    <p:sldId id="2487" r:id="rId25"/>
    <p:sldId id="2484" r:id="rId26"/>
    <p:sldId id="2486" r:id="rId27"/>
    <p:sldId id="2466" r:id="rId28"/>
    <p:sldId id="1997" r:id="rId29"/>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0565B431-ABBC-4AFC-AC1B-0A02054E486F}">
          <p14:sldIdLst>
            <p14:sldId id="1863"/>
            <p14:sldId id="1870"/>
          </p14:sldIdLst>
        </p14:section>
        <p14:section name="API Security" id="{4C15F6A0-FE80-4A05-BD81-77A0D70C5844}">
          <p14:sldIdLst>
            <p14:sldId id="2472"/>
            <p14:sldId id="2471"/>
            <p14:sldId id="2470"/>
            <p14:sldId id="2473"/>
            <p14:sldId id="2474"/>
          </p14:sldIdLst>
        </p14:section>
        <p14:section name="API Management" id="{A6510A29-9C7A-4195-8266-30C0037A0BD0}">
          <p14:sldIdLst>
            <p14:sldId id="2475"/>
            <p14:sldId id="2491"/>
            <p14:sldId id="1903"/>
            <p14:sldId id="2492"/>
            <p14:sldId id="2476"/>
          </p14:sldIdLst>
        </p14:section>
        <p14:section name="API Journey" id="{B9E3C338-0031-43B2-AC31-201CFD6D2EB4}">
          <p14:sldIdLst>
            <p14:sldId id="2477"/>
            <p14:sldId id="2468"/>
            <p14:sldId id="2478"/>
          </p14:sldIdLst>
        </p14:section>
        <p14:section name="Best practices" id="{68CF8D27-9693-4564-99D9-AD542E6F99FD}">
          <p14:sldIdLst>
            <p14:sldId id="2488"/>
            <p14:sldId id="2489"/>
            <p14:sldId id="2490"/>
            <p14:sldId id="259"/>
          </p14:sldIdLst>
        </p14:section>
        <p14:section name="Demo's" id="{8F7FDBD9-81BB-418B-A9B2-C016ABDCBCC9}">
          <p14:sldIdLst>
            <p14:sldId id="2485"/>
            <p14:sldId id="2480"/>
            <p14:sldId id="2483"/>
            <p14:sldId id="2481"/>
            <p14:sldId id="2487"/>
            <p14:sldId id="2484"/>
          </p14:sldIdLst>
        </p14:section>
        <p14:section name="Wrap up" id="{3712C255-B3F4-4681-89D1-C133A978FCC6}">
          <p14:sldIdLst>
            <p14:sldId id="2486"/>
            <p14:sldId id="2466"/>
            <p14:sldId id="19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B4C7E7"/>
    <a:srgbClr val="68217A"/>
    <a:srgbClr val="59B4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444A61-C3D3-48E5-B979-D806E92B623B}" v="423" dt="2020-12-11T20:25:10.0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6" autoAdjust="0"/>
    <p:restoredTop sz="79412" autoAdjust="0"/>
  </p:normalViewPr>
  <p:slideViewPr>
    <p:cSldViewPr snapToGrid="0">
      <p:cViewPr varScale="1">
        <p:scale>
          <a:sx n="49" d="100"/>
          <a:sy n="49" d="100"/>
        </p:scale>
        <p:origin x="67" y="11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76444A61-C3D3-48E5-B979-D806E92B623B}"/>
    <pc:docChg chg="undo redo custSel addSld delSld modSld sldOrd delMainMaster modSection">
      <pc:chgData name="Eldert Grootenboer" userId="3fe8758b2c2b58d2" providerId="LiveId" clId="{76444A61-C3D3-48E5-B979-D806E92B623B}" dt="2020-12-12T12:05:00.784" v="1659" actId="47"/>
      <pc:docMkLst>
        <pc:docMk/>
      </pc:docMkLst>
      <pc:sldChg chg="add del">
        <pc:chgData name="Eldert Grootenboer" userId="3fe8758b2c2b58d2" providerId="LiveId" clId="{76444A61-C3D3-48E5-B979-D806E92B623B}" dt="2020-12-12T12:05:00.784" v="1659" actId="47"/>
        <pc:sldMkLst>
          <pc:docMk/>
          <pc:sldMk cId="2157832335" sldId="256"/>
        </pc:sldMkLst>
      </pc:sldChg>
      <pc:sldChg chg="addSp delSp modSp">
        <pc:chgData name="Eldert Grootenboer" userId="3fe8758b2c2b58d2" providerId="LiveId" clId="{76444A61-C3D3-48E5-B979-D806E92B623B}" dt="2020-10-29T10:37:29.318" v="4"/>
        <pc:sldMkLst>
          <pc:docMk/>
          <pc:sldMk cId="1292818563" sldId="259"/>
        </pc:sldMkLst>
        <pc:spChg chg="del">
          <ac:chgData name="Eldert Grootenboer" userId="3fe8758b2c2b58d2" providerId="LiveId" clId="{76444A61-C3D3-48E5-B979-D806E92B623B}" dt="2020-10-29T10:37:29.318" v="4"/>
          <ac:spMkLst>
            <pc:docMk/>
            <pc:sldMk cId="1292818563" sldId="259"/>
            <ac:spMk id="4" creationId="{0C7D8E93-96E3-42F2-AD06-2AB6C3600C03}"/>
          </ac:spMkLst>
        </pc:spChg>
        <pc:picChg chg="add mod">
          <ac:chgData name="Eldert Grootenboer" userId="3fe8758b2c2b58d2" providerId="LiveId" clId="{76444A61-C3D3-48E5-B979-D806E92B623B}" dt="2020-10-29T10:37:29.318" v="4"/>
          <ac:picMkLst>
            <pc:docMk/>
            <pc:sldMk cId="1292818563" sldId="259"/>
            <ac:picMk id="1026" creationId="{CE46F832-B24C-4ACA-BEBC-30F134E8CF79}"/>
          </ac:picMkLst>
        </pc:picChg>
      </pc:sldChg>
      <pc:sldChg chg="addSp delSp modSp add del mod modClrScheme modShow chgLayout">
        <pc:chgData name="Eldert Grootenboer" userId="3fe8758b2c2b58d2" providerId="LiveId" clId="{76444A61-C3D3-48E5-B979-D806E92B623B}" dt="2020-10-29T10:45:51.050" v="84" actId="729"/>
        <pc:sldMkLst>
          <pc:docMk/>
          <pc:sldMk cId="3433781766" sldId="259"/>
        </pc:sldMkLst>
        <pc:spChg chg="mod ord">
          <ac:chgData name="Eldert Grootenboer" userId="3fe8758b2c2b58d2" providerId="LiveId" clId="{76444A61-C3D3-48E5-B979-D806E92B623B}" dt="2020-10-29T10:36:32.759" v="0" actId="700"/>
          <ac:spMkLst>
            <pc:docMk/>
            <pc:sldMk cId="3433781766" sldId="259"/>
            <ac:spMk id="2" creationId="{19C96D9A-AC80-754C-96F0-C49E3E97C4A5}"/>
          </ac:spMkLst>
        </pc:spChg>
        <pc:spChg chg="add del mod ord">
          <ac:chgData name="Eldert Grootenboer" userId="3fe8758b2c2b58d2" providerId="LiveId" clId="{76444A61-C3D3-48E5-B979-D806E92B623B}" dt="2020-10-29T10:36:38.091" v="1"/>
          <ac:spMkLst>
            <pc:docMk/>
            <pc:sldMk cId="3433781766" sldId="259"/>
            <ac:spMk id="3" creationId="{E3B93D08-0ED9-482C-81A2-BD90ADB4B300}"/>
          </ac:spMkLst>
        </pc:spChg>
        <pc:spChg chg="add mod">
          <ac:chgData name="Eldert Grootenboer" userId="3fe8758b2c2b58d2" providerId="LiveId" clId="{76444A61-C3D3-48E5-B979-D806E92B623B}" dt="2020-10-29T10:37:27.103" v="3" actId="478"/>
          <ac:spMkLst>
            <pc:docMk/>
            <pc:sldMk cId="3433781766" sldId="259"/>
            <ac:spMk id="4" creationId="{0C7D8E93-96E3-42F2-AD06-2AB6C3600C03}"/>
          </ac:spMkLst>
        </pc:spChg>
        <pc:graphicFrameChg chg="mod ord">
          <ac:chgData name="Eldert Grootenboer" userId="3fe8758b2c2b58d2" providerId="LiveId" clId="{76444A61-C3D3-48E5-B979-D806E92B623B}" dt="2020-10-29T10:36:32.759" v="0" actId="700"/>
          <ac:graphicFrameMkLst>
            <pc:docMk/>
            <pc:sldMk cId="3433781766" sldId="259"/>
            <ac:graphicFrameMk id="11" creationId="{5E180DA8-0255-4F7E-884E-D0CAB676C2E0}"/>
          </ac:graphicFrameMkLst>
        </pc:graphicFrameChg>
        <pc:picChg chg="add del mod">
          <ac:chgData name="Eldert Grootenboer" userId="3fe8758b2c2b58d2" providerId="LiveId" clId="{76444A61-C3D3-48E5-B979-D806E92B623B}" dt="2020-10-29T10:37:27.103" v="3" actId="478"/>
          <ac:picMkLst>
            <pc:docMk/>
            <pc:sldMk cId="3433781766" sldId="259"/>
            <ac:picMk id="5" creationId="{5CDC9471-6049-4303-A64C-8F501831AEE7}"/>
          </ac:picMkLst>
        </pc:picChg>
      </pc:sldChg>
      <pc:sldChg chg="add del">
        <pc:chgData name="Eldert Grootenboer" userId="3fe8758b2c2b58d2" providerId="LiveId" clId="{76444A61-C3D3-48E5-B979-D806E92B623B}" dt="2020-12-12T12:05:00.784" v="1659" actId="47"/>
        <pc:sldMkLst>
          <pc:docMk/>
          <pc:sldMk cId="101027544" sldId="260"/>
        </pc:sldMkLst>
      </pc:sldChg>
      <pc:sldChg chg="add del">
        <pc:chgData name="Eldert Grootenboer" userId="3fe8758b2c2b58d2" providerId="LiveId" clId="{76444A61-C3D3-48E5-B979-D806E92B623B}" dt="2020-12-12T12:05:00.784" v="1659" actId="47"/>
        <pc:sldMkLst>
          <pc:docMk/>
          <pc:sldMk cId="1218431438" sldId="267"/>
        </pc:sldMkLst>
      </pc:sldChg>
      <pc:sldChg chg="add del">
        <pc:chgData name="Eldert Grootenboer" userId="3fe8758b2c2b58d2" providerId="LiveId" clId="{76444A61-C3D3-48E5-B979-D806E92B623B}" dt="2020-12-12T12:05:00.784" v="1659" actId="47"/>
        <pc:sldMkLst>
          <pc:docMk/>
          <pc:sldMk cId="2966063669" sldId="268"/>
        </pc:sldMkLst>
      </pc:sldChg>
      <pc:sldChg chg="add del">
        <pc:chgData name="Eldert Grootenboer" userId="3fe8758b2c2b58d2" providerId="LiveId" clId="{76444A61-C3D3-48E5-B979-D806E92B623B}" dt="2020-12-12T12:05:00.784" v="1659" actId="47"/>
        <pc:sldMkLst>
          <pc:docMk/>
          <pc:sldMk cId="2008547451" sldId="269"/>
        </pc:sldMkLst>
      </pc:sldChg>
      <pc:sldChg chg="modSp add del mod ord">
        <pc:chgData name="Eldert Grootenboer" userId="3fe8758b2c2b58d2" providerId="LiveId" clId="{76444A61-C3D3-48E5-B979-D806E92B623B}" dt="2020-11-02T16:08:40.819" v="132"/>
        <pc:sldMkLst>
          <pc:docMk/>
          <pc:sldMk cId="2955259870" sldId="1656"/>
        </pc:sldMkLst>
        <pc:spChg chg="mod">
          <ac:chgData name="Eldert Grootenboer" userId="3fe8758b2c2b58d2" providerId="LiveId" clId="{76444A61-C3D3-48E5-B979-D806E92B623B}" dt="2020-11-02T16:08:40.391" v="130"/>
          <ac:spMkLst>
            <pc:docMk/>
            <pc:sldMk cId="2955259870" sldId="1656"/>
            <ac:spMk id="7" creationId="{9DFF588C-707E-4BFC-BB6B-16B19B8AF5C4}"/>
          </ac:spMkLst>
        </pc:spChg>
      </pc:sldChg>
      <pc:sldChg chg="mod modShow">
        <pc:chgData name="Eldert Grootenboer" userId="3fe8758b2c2b58d2" providerId="LiveId" clId="{76444A61-C3D3-48E5-B979-D806E92B623B}" dt="2020-11-02T16:08:40.988" v="133" actId="729"/>
        <pc:sldMkLst>
          <pc:docMk/>
          <pc:sldMk cId="2743749799" sldId="1863"/>
        </pc:sldMkLst>
      </pc:sldChg>
      <pc:sldChg chg="mod modShow">
        <pc:chgData name="Eldert Grootenboer" userId="3fe8758b2c2b58d2" providerId="LiveId" clId="{76444A61-C3D3-48E5-B979-D806E92B623B}" dt="2020-11-09T09:15:47.344" v="135" actId="729"/>
        <pc:sldMkLst>
          <pc:docMk/>
          <pc:sldMk cId="1123346746" sldId="1903"/>
        </pc:sldMkLst>
      </pc:sldChg>
      <pc:sldChg chg="del">
        <pc:chgData name="Eldert Grootenboer" userId="3fe8758b2c2b58d2" providerId="LiveId" clId="{76444A61-C3D3-48E5-B979-D806E92B623B}" dt="2020-11-09T09:16:05.353" v="137" actId="47"/>
        <pc:sldMkLst>
          <pc:docMk/>
          <pc:sldMk cId="4102214970" sldId="2447"/>
        </pc:sldMkLst>
      </pc:sldChg>
      <pc:sldChg chg="modNotesTx">
        <pc:chgData name="Eldert Grootenboer" userId="3fe8758b2c2b58d2" providerId="LiveId" clId="{76444A61-C3D3-48E5-B979-D806E92B623B}" dt="2020-12-08T12:08:29.897" v="806" actId="20577"/>
        <pc:sldMkLst>
          <pc:docMk/>
          <pc:sldMk cId="3750077322" sldId="2472"/>
        </pc:sldMkLst>
      </pc:sldChg>
      <pc:sldChg chg="mod modShow">
        <pc:chgData name="Eldert Grootenboer" userId="3fe8758b2c2b58d2" providerId="LiveId" clId="{76444A61-C3D3-48E5-B979-D806E92B623B}" dt="2020-11-09T09:16:08.894" v="138" actId="729"/>
        <pc:sldMkLst>
          <pc:docMk/>
          <pc:sldMk cId="2733932280" sldId="2476"/>
        </pc:sldMkLst>
      </pc:sldChg>
      <pc:sldChg chg="del">
        <pc:chgData name="Eldert Grootenboer" userId="3fe8758b2c2b58d2" providerId="LiveId" clId="{76444A61-C3D3-48E5-B979-D806E92B623B}" dt="2020-10-29T10:36:50.270" v="2" actId="47"/>
        <pc:sldMkLst>
          <pc:docMk/>
          <pc:sldMk cId="2018705741" sldId="2479"/>
        </pc:sldMkLst>
      </pc:sldChg>
      <pc:sldChg chg="modNotesTx">
        <pc:chgData name="Eldert Grootenboer" userId="3fe8758b2c2b58d2" providerId="LiveId" clId="{76444A61-C3D3-48E5-B979-D806E92B623B}" dt="2020-10-29T10:49:46.944" v="105" actId="20577"/>
        <pc:sldMkLst>
          <pc:docMk/>
          <pc:sldMk cId="432779400" sldId="2483"/>
        </pc:sldMkLst>
      </pc:sldChg>
      <pc:sldChg chg="modNotesTx">
        <pc:chgData name="Eldert Grootenboer" userId="3fe8758b2c2b58d2" providerId="LiveId" clId="{76444A61-C3D3-48E5-B979-D806E92B623B}" dt="2020-12-08T12:11:47.981" v="1098" actId="114"/>
        <pc:sldMkLst>
          <pc:docMk/>
          <pc:sldMk cId="3174534937" sldId="2485"/>
        </pc:sldMkLst>
      </pc:sldChg>
      <pc:sldChg chg="modSp modAnim modNotesTx">
        <pc:chgData name="Eldert Grootenboer" userId="3fe8758b2c2b58d2" providerId="LiveId" clId="{76444A61-C3D3-48E5-B979-D806E92B623B}" dt="2020-12-08T09:15:30.312" v="162" actId="20577"/>
        <pc:sldMkLst>
          <pc:docMk/>
          <pc:sldMk cId="3423999562" sldId="2489"/>
        </pc:sldMkLst>
        <pc:graphicFrameChg chg="mod">
          <ac:chgData name="Eldert Grootenboer" userId="3fe8758b2c2b58d2" providerId="LiveId" clId="{76444A61-C3D3-48E5-B979-D806E92B623B}" dt="2020-12-08T09:13:53.103" v="142"/>
          <ac:graphicFrameMkLst>
            <pc:docMk/>
            <pc:sldMk cId="3423999562" sldId="2489"/>
            <ac:graphicFrameMk id="8" creationId="{02D4469F-F253-4623-B380-1A83F9BA5962}"/>
          </ac:graphicFrameMkLst>
        </pc:graphicFrameChg>
      </pc:sldChg>
      <pc:sldChg chg="addSp delSp modSp new mod ord modNotesTx">
        <pc:chgData name="Eldert Grootenboer" userId="3fe8758b2c2b58d2" providerId="LiveId" clId="{76444A61-C3D3-48E5-B979-D806E92B623B}" dt="2020-12-08T09:16:44.485" v="212" actId="20577"/>
        <pc:sldMkLst>
          <pc:docMk/>
          <pc:sldMk cId="416952213" sldId="2490"/>
        </pc:sldMkLst>
        <pc:spChg chg="mod">
          <ac:chgData name="Eldert Grootenboer" userId="3fe8758b2c2b58d2" providerId="LiveId" clId="{76444A61-C3D3-48E5-B979-D806E92B623B}" dt="2020-10-29T10:42:24.684" v="49"/>
          <ac:spMkLst>
            <pc:docMk/>
            <pc:sldMk cId="416952213" sldId="2490"/>
            <ac:spMk id="2" creationId="{1B597015-BA29-4ACC-943C-C304E26FAE40}"/>
          </ac:spMkLst>
        </pc:spChg>
        <pc:spChg chg="del mod">
          <ac:chgData name="Eldert Grootenboer" userId="3fe8758b2c2b58d2" providerId="LiveId" clId="{76444A61-C3D3-48E5-B979-D806E92B623B}" dt="2020-10-29T10:40:20.017" v="24" actId="22"/>
          <ac:spMkLst>
            <pc:docMk/>
            <pc:sldMk cId="416952213" sldId="2490"/>
            <ac:spMk id="3" creationId="{FE0CD0A4-A359-475F-AB02-A099C1BAC4DF}"/>
          </ac:spMkLst>
        </pc:spChg>
        <pc:spChg chg="del mod">
          <ac:chgData name="Eldert Grootenboer" userId="3fe8758b2c2b58d2" providerId="LiveId" clId="{76444A61-C3D3-48E5-B979-D806E92B623B}" dt="2020-10-29T10:40:42.535" v="25" actId="22"/>
          <ac:spMkLst>
            <pc:docMk/>
            <pc:sldMk cId="416952213" sldId="2490"/>
            <ac:spMk id="4" creationId="{8503E4A8-74B5-4441-955A-650A918C7BCF}"/>
          </ac:spMkLst>
        </pc:spChg>
        <pc:spChg chg="add mod">
          <ac:chgData name="Eldert Grootenboer" userId="3fe8758b2c2b58d2" providerId="LiveId" clId="{76444A61-C3D3-48E5-B979-D806E92B623B}" dt="2020-10-29T10:41:17.650" v="34" actId="20577"/>
          <ac:spMkLst>
            <pc:docMk/>
            <pc:sldMk cId="416952213" sldId="2490"/>
            <ac:spMk id="5" creationId="{CD46998D-2CDC-4CB2-B565-AE72B09B7AA3}"/>
          </ac:spMkLst>
        </pc:spChg>
        <pc:spChg chg="add mod">
          <ac:chgData name="Eldert Grootenboer" userId="3fe8758b2c2b58d2" providerId="LiveId" clId="{76444A61-C3D3-48E5-B979-D806E92B623B}" dt="2020-10-29T10:47:05.652" v="101" actId="12788"/>
          <ac:spMkLst>
            <pc:docMk/>
            <pc:sldMk cId="416952213" sldId="2490"/>
            <ac:spMk id="18" creationId="{0A413262-ACCF-4F85-804C-CD6D9EF2E805}"/>
          </ac:spMkLst>
        </pc:spChg>
        <pc:picChg chg="add del">
          <ac:chgData name="Eldert Grootenboer" userId="3fe8758b2c2b58d2" providerId="LiveId" clId="{76444A61-C3D3-48E5-B979-D806E92B623B}" dt="2020-10-29T10:40:18.074" v="22" actId="22"/>
          <ac:picMkLst>
            <pc:docMk/>
            <pc:sldMk cId="416952213" sldId="2490"/>
            <ac:picMk id="7" creationId="{E51C3B67-8F4D-4EAC-974B-A5D2BEC9E2E8}"/>
          </ac:picMkLst>
        </pc:picChg>
        <pc:picChg chg="add mod ord modCrop">
          <ac:chgData name="Eldert Grootenboer" userId="3fe8758b2c2b58d2" providerId="LiveId" clId="{76444A61-C3D3-48E5-B979-D806E92B623B}" dt="2020-10-29T10:45:37.380" v="83" actId="1038"/>
          <ac:picMkLst>
            <pc:docMk/>
            <pc:sldMk cId="416952213" sldId="2490"/>
            <ac:picMk id="9" creationId="{7227A924-9F96-4C4A-BE7C-47F5CDD5937C}"/>
          </ac:picMkLst>
        </pc:picChg>
        <pc:picChg chg="add mod ord modCrop">
          <ac:chgData name="Eldert Grootenboer" userId="3fe8758b2c2b58d2" providerId="LiveId" clId="{76444A61-C3D3-48E5-B979-D806E92B623B}" dt="2020-10-29T10:45:37.380" v="83" actId="1038"/>
          <ac:picMkLst>
            <pc:docMk/>
            <pc:sldMk cId="416952213" sldId="2490"/>
            <ac:picMk id="11" creationId="{9916781C-42E0-4A02-92E3-DB9E739048F6}"/>
          </ac:picMkLst>
        </pc:picChg>
        <pc:picChg chg="add del">
          <ac:chgData name="Eldert Grootenboer" userId="3fe8758b2c2b58d2" providerId="LiveId" clId="{76444A61-C3D3-48E5-B979-D806E92B623B}" dt="2020-10-29T10:41:08.758" v="27" actId="22"/>
          <ac:picMkLst>
            <pc:docMk/>
            <pc:sldMk cId="416952213" sldId="2490"/>
            <ac:picMk id="13" creationId="{F6A88AA8-A488-4455-8DFB-D65E9503568A}"/>
          </ac:picMkLst>
        </pc:picChg>
        <pc:picChg chg="add del">
          <ac:chgData name="Eldert Grootenboer" userId="3fe8758b2c2b58d2" providerId="LiveId" clId="{76444A61-C3D3-48E5-B979-D806E92B623B}" dt="2020-10-29T10:41:12.334" v="30" actId="22"/>
          <ac:picMkLst>
            <pc:docMk/>
            <pc:sldMk cId="416952213" sldId="2490"/>
            <ac:picMk id="15" creationId="{DBB9A8C6-950A-4828-AB9A-7363C2988E1C}"/>
          </ac:picMkLst>
        </pc:picChg>
        <pc:picChg chg="add mod modCrop">
          <ac:chgData name="Eldert Grootenboer" userId="3fe8758b2c2b58d2" providerId="LiveId" clId="{76444A61-C3D3-48E5-B979-D806E92B623B}" dt="2020-10-29T10:45:37.380" v="83" actId="1038"/>
          <ac:picMkLst>
            <pc:docMk/>
            <pc:sldMk cId="416952213" sldId="2490"/>
            <ac:picMk id="17" creationId="{65369BCD-82B1-4CFB-8C61-300AE007A850}"/>
          </ac:picMkLst>
        </pc:picChg>
      </pc:sldChg>
      <pc:sldChg chg="add modNotesTx">
        <pc:chgData name="Eldert Grootenboer" userId="3fe8758b2c2b58d2" providerId="LiveId" clId="{76444A61-C3D3-48E5-B979-D806E92B623B}" dt="2020-12-08T12:15:59.272" v="1655" actId="20577"/>
        <pc:sldMkLst>
          <pc:docMk/>
          <pc:sldMk cId="2351338424" sldId="2491"/>
        </pc:sldMkLst>
      </pc:sldChg>
      <pc:sldChg chg="modSp add">
        <pc:chgData name="Eldert Grootenboer" userId="3fe8758b2c2b58d2" providerId="LiveId" clId="{76444A61-C3D3-48E5-B979-D806E92B623B}" dt="2020-12-08T09:08:17.951" v="139" actId="12788"/>
        <pc:sldMkLst>
          <pc:docMk/>
          <pc:sldMk cId="2120630816" sldId="2492"/>
        </pc:sldMkLst>
        <pc:graphicFrameChg chg="mod">
          <ac:chgData name="Eldert Grootenboer" userId="3fe8758b2c2b58d2" providerId="LiveId" clId="{76444A61-C3D3-48E5-B979-D806E92B623B}" dt="2020-12-08T09:08:17.951" v="139" actId="12788"/>
          <ac:graphicFrameMkLst>
            <pc:docMk/>
            <pc:sldMk cId="2120630816" sldId="2492"/>
            <ac:graphicFrameMk id="9" creationId="{656B2E98-E922-470E-85A5-4A5392B97242}"/>
          </ac:graphicFrameMkLst>
        </pc:graphicFrameChg>
      </pc:sldChg>
      <pc:sldMasterChg chg="del delSldLayout">
        <pc:chgData name="Eldert Grootenboer" userId="3fe8758b2c2b58d2" providerId="LiveId" clId="{76444A61-C3D3-48E5-B979-D806E92B623B}" dt="2020-12-12T12:05:00.784" v="1659" actId="47"/>
        <pc:sldMasterMkLst>
          <pc:docMk/>
          <pc:sldMasterMk cId="3663436001" sldId="2147483678"/>
        </pc:sldMasterMkLst>
        <pc:sldLayoutChg chg="del">
          <pc:chgData name="Eldert Grootenboer" userId="3fe8758b2c2b58d2" providerId="LiveId" clId="{76444A61-C3D3-48E5-B979-D806E92B623B}" dt="2020-12-12T12:05:00.784" v="1659" actId="47"/>
          <pc:sldLayoutMkLst>
            <pc:docMk/>
            <pc:sldMasterMk cId="3663436001" sldId="2147483678"/>
            <pc:sldLayoutMk cId="1938317381" sldId="2147483679"/>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3461921800" sldId="2147483680"/>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194828164" sldId="2147483681"/>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358702751" sldId="2147483682"/>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654895974" sldId="2147483683"/>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2277581" sldId="2147483684"/>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3455860561" sldId="2147483685"/>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2352202141" sldId="2147483686"/>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2828121411" sldId="2147483687"/>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2113165906" sldId="2147483688"/>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000281344" sldId="2147483689"/>
          </pc:sldLayoutMkLst>
        </pc:sldLayoutChg>
        <pc:sldLayoutChg chg="del">
          <pc:chgData name="Eldert Grootenboer" userId="3fe8758b2c2b58d2" providerId="LiveId" clId="{76444A61-C3D3-48E5-B979-D806E92B623B}" dt="2020-12-12T12:05:00.784" v="1659" actId="47"/>
          <pc:sldLayoutMkLst>
            <pc:docMk/>
            <pc:sldMasterMk cId="3663436001" sldId="2147483678"/>
            <pc:sldLayoutMk cId="1804888505" sldId="2147483690"/>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ata1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svg"/><Relationship Id="rId1" Type="http://schemas.openxmlformats.org/officeDocument/2006/relationships/image" Target="../media/image66.png"/><Relationship Id="rId6" Type="http://schemas.openxmlformats.org/officeDocument/2006/relationships/image" Target="../media/image71.svg"/><Relationship Id="rId5" Type="http://schemas.openxmlformats.org/officeDocument/2006/relationships/image" Target="../media/image70.png"/><Relationship Id="rId4" Type="http://schemas.openxmlformats.org/officeDocument/2006/relationships/image" Target="../media/image69.svg"/></Relationships>
</file>

<file path=ppt/diagrams/_rels/data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diagrams/_rels/data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45.svg"/></Relationships>
</file>

<file path=ppt/diagrams/_rels/data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svg"/><Relationship Id="rId1" Type="http://schemas.openxmlformats.org/officeDocument/2006/relationships/image" Target="../media/image48.png"/><Relationship Id="rId6" Type="http://schemas.openxmlformats.org/officeDocument/2006/relationships/image" Target="../media/image53.svg"/><Relationship Id="rId5" Type="http://schemas.openxmlformats.org/officeDocument/2006/relationships/image" Target="../media/image52.png"/><Relationship Id="rId4" Type="http://schemas.openxmlformats.org/officeDocument/2006/relationships/image" Target="../media/image51.svg"/></Relationships>
</file>

<file path=ppt/diagrams/_rels/data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svg"/><Relationship Id="rId1" Type="http://schemas.openxmlformats.org/officeDocument/2006/relationships/image" Target="../media/image54.png"/><Relationship Id="rId6" Type="http://schemas.openxmlformats.org/officeDocument/2006/relationships/image" Target="../media/image59.svg"/><Relationship Id="rId5" Type="http://schemas.openxmlformats.org/officeDocument/2006/relationships/image" Target="../media/image58.png"/><Relationship Id="rId4" Type="http://schemas.openxmlformats.org/officeDocument/2006/relationships/image" Target="../media/image57.svg"/></Relationships>
</file>

<file path=ppt/diagrams/_rels/data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svg"/><Relationship Id="rId1" Type="http://schemas.openxmlformats.org/officeDocument/2006/relationships/image" Target="../media/image60.png"/><Relationship Id="rId6" Type="http://schemas.openxmlformats.org/officeDocument/2006/relationships/image" Target="../media/image65.svg"/><Relationship Id="rId5" Type="http://schemas.openxmlformats.org/officeDocument/2006/relationships/image" Target="../media/image64.png"/><Relationship Id="rId4" Type="http://schemas.openxmlformats.org/officeDocument/2006/relationships/image" Target="../media/image6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1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svg"/><Relationship Id="rId1" Type="http://schemas.openxmlformats.org/officeDocument/2006/relationships/image" Target="../media/image66.png"/><Relationship Id="rId6" Type="http://schemas.openxmlformats.org/officeDocument/2006/relationships/image" Target="../media/image71.svg"/><Relationship Id="rId5" Type="http://schemas.openxmlformats.org/officeDocument/2006/relationships/image" Target="../media/image70.png"/><Relationship Id="rId4" Type="http://schemas.openxmlformats.org/officeDocument/2006/relationships/image" Target="../media/image69.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diagrams/_rels/drawing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45.svg"/></Relationships>
</file>

<file path=ppt/diagrams/_rels/drawing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svg"/><Relationship Id="rId1" Type="http://schemas.openxmlformats.org/officeDocument/2006/relationships/image" Target="../media/image48.png"/><Relationship Id="rId6" Type="http://schemas.openxmlformats.org/officeDocument/2006/relationships/image" Target="../media/image53.svg"/><Relationship Id="rId5" Type="http://schemas.openxmlformats.org/officeDocument/2006/relationships/image" Target="../media/image52.png"/><Relationship Id="rId4" Type="http://schemas.openxmlformats.org/officeDocument/2006/relationships/image" Target="../media/image51.svg"/></Relationships>
</file>

<file path=ppt/diagrams/_rels/drawing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svg"/><Relationship Id="rId1" Type="http://schemas.openxmlformats.org/officeDocument/2006/relationships/image" Target="../media/image54.png"/><Relationship Id="rId6" Type="http://schemas.openxmlformats.org/officeDocument/2006/relationships/image" Target="../media/image59.svg"/><Relationship Id="rId5" Type="http://schemas.openxmlformats.org/officeDocument/2006/relationships/image" Target="../media/image58.png"/><Relationship Id="rId4" Type="http://schemas.openxmlformats.org/officeDocument/2006/relationships/image" Target="../media/image57.svg"/></Relationships>
</file>

<file path=ppt/diagrams/_rels/drawing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svg"/><Relationship Id="rId1" Type="http://schemas.openxmlformats.org/officeDocument/2006/relationships/image" Target="../media/image60.png"/><Relationship Id="rId6" Type="http://schemas.openxmlformats.org/officeDocument/2006/relationships/image" Target="../media/image65.svg"/><Relationship Id="rId5" Type="http://schemas.openxmlformats.org/officeDocument/2006/relationships/image" Target="../media/image64.png"/><Relationship Id="rId4" Type="http://schemas.openxmlformats.org/officeDocument/2006/relationships/image" Target="../media/image63.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5EB848-6351-40CE-81BB-84A3203F8A77}" type="doc">
      <dgm:prSet loTypeId="urn:microsoft.com/office/officeart/2018/2/layout/IconLabelList" loCatId="icon" qsTypeId="urn:microsoft.com/office/officeart/2005/8/quickstyle/simple1" qsCatId="simple" csTypeId="urn:microsoft.com/office/officeart/2005/8/colors/colorful5" csCatId="colorful" phldr="1"/>
      <dgm:spPr/>
      <dgm:t>
        <a:bodyPr/>
        <a:lstStyle/>
        <a:p>
          <a:endParaRPr lang="en-US"/>
        </a:p>
      </dgm:t>
    </dgm:pt>
    <dgm:pt modelId="{72C3C7C7-FCC3-4592-8140-2CA06A8D42B0}">
      <dgm:prSet custT="1"/>
      <dgm:spPr>
        <a:ln>
          <a:noFill/>
        </a:ln>
      </dgm:spPr>
      <dgm:t>
        <a:bodyPr/>
        <a:lstStyle/>
        <a:p>
          <a:pPr>
            <a:lnSpc>
              <a:spcPct val="100000"/>
            </a:lnSpc>
          </a:pPr>
          <a:r>
            <a:rPr lang="en-US" sz="2400">
              <a:solidFill>
                <a:schemeClr val="bg1"/>
              </a:solidFill>
            </a:rPr>
            <a:t>Security</a:t>
          </a:r>
        </a:p>
      </dgm:t>
    </dgm:pt>
    <dgm:pt modelId="{F48D7B71-0685-4F67-A649-79E018E65161}" type="parTrans" cxnId="{80140B8C-845B-4165-B31D-F78D8A6EF11F}">
      <dgm:prSet/>
      <dgm:spPr/>
      <dgm:t>
        <a:bodyPr/>
        <a:lstStyle/>
        <a:p>
          <a:endParaRPr lang="en-US" sz="2400"/>
        </a:p>
      </dgm:t>
    </dgm:pt>
    <dgm:pt modelId="{39071E19-FF13-4607-8919-EA535E6B095E}" type="sibTrans" cxnId="{80140B8C-845B-4165-B31D-F78D8A6EF11F}">
      <dgm:prSet/>
      <dgm:spPr/>
      <dgm:t>
        <a:bodyPr/>
        <a:lstStyle/>
        <a:p>
          <a:endParaRPr lang="en-US" sz="2400"/>
        </a:p>
      </dgm:t>
    </dgm:pt>
    <dgm:pt modelId="{2928D1EF-9929-4B33-94C2-25D99722626A}">
      <dgm:prSet custT="1"/>
      <dgm:spPr>
        <a:ln>
          <a:noFill/>
        </a:ln>
      </dgm:spPr>
      <dgm:t>
        <a:bodyPr/>
        <a:lstStyle/>
        <a:p>
          <a:pPr>
            <a:lnSpc>
              <a:spcPct val="100000"/>
            </a:lnSpc>
          </a:pPr>
          <a:r>
            <a:rPr lang="en-US" sz="2400">
              <a:solidFill>
                <a:schemeClr val="bg1"/>
              </a:solidFill>
            </a:rPr>
            <a:t>Caching</a:t>
          </a:r>
        </a:p>
      </dgm:t>
    </dgm:pt>
    <dgm:pt modelId="{C2F53CED-B31B-4CE7-851C-F9AE80ECDEA3}" type="parTrans" cxnId="{4C157CCE-0EAA-49A6-AD25-6B560FF3B69F}">
      <dgm:prSet/>
      <dgm:spPr/>
      <dgm:t>
        <a:bodyPr/>
        <a:lstStyle/>
        <a:p>
          <a:endParaRPr lang="en-US" sz="2400"/>
        </a:p>
      </dgm:t>
    </dgm:pt>
    <dgm:pt modelId="{F5AB80B9-5DAA-46B7-B0D4-92E9EDD4BA7F}" type="sibTrans" cxnId="{4C157CCE-0EAA-49A6-AD25-6B560FF3B69F}">
      <dgm:prSet/>
      <dgm:spPr/>
      <dgm:t>
        <a:bodyPr/>
        <a:lstStyle/>
        <a:p>
          <a:endParaRPr lang="en-US" sz="2400"/>
        </a:p>
      </dgm:t>
    </dgm:pt>
    <dgm:pt modelId="{71D5CFC5-1FC1-41B1-95B3-762DBDBCD62A}">
      <dgm:prSet custT="1"/>
      <dgm:spPr>
        <a:ln>
          <a:noFill/>
        </a:ln>
      </dgm:spPr>
      <dgm:t>
        <a:bodyPr/>
        <a:lstStyle/>
        <a:p>
          <a:pPr>
            <a:lnSpc>
              <a:spcPct val="100000"/>
            </a:lnSpc>
          </a:pPr>
          <a:r>
            <a:rPr lang="en-US" sz="2400">
              <a:solidFill>
                <a:schemeClr val="bg1"/>
              </a:solidFill>
            </a:rPr>
            <a:t>Throttling </a:t>
          </a:r>
        </a:p>
      </dgm:t>
    </dgm:pt>
    <dgm:pt modelId="{3F2BE547-5888-4499-B112-5CCA81F78539}" type="parTrans" cxnId="{8C718F20-0E41-4B4A-ACCF-58BEAF9F0E3F}">
      <dgm:prSet/>
      <dgm:spPr/>
      <dgm:t>
        <a:bodyPr/>
        <a:lstStyle/>
        <a:p>
          <a:endParaRPr lang="en-US" sz="2400"/>
        </a:p>
      </dgm:t>
    </dgm:pt>
    <dgm:pt modelId="{38FADC86-C93A-4807-B93C-43C14D92324E}" type="sibTrans" cxnId="{8C718F20-0E41-4B4A-ACCF-58BEAF9F0E3F}">
      <dgm:prSet/>
      <dgm:spPr/>
      <dgm:t>
        <a:bodyPr/>
        <a:lstStyle/>
        <a:p>
          <a:endParaRPr lang="en-US" sz="2400"/>
        </a:p>
      </dgm:t>
    </dgm:pt>
    <dgm:pt modelId="{BC092554-28EC-4668-BFDC-BCD02A36D271}">
      <dgm:prSet custT="1"/>
      <dgm:spPr>
        <a:ln>
          <a:noFill/>
        </a:ln>
      </dgm:spPr>
      <dgm:t>
        <a:bodyPr/>
        <a:lstStyle/>
        <a:p>
          <a:pPr>
            <a:lnSpc>
              <a:spcPct val="100000"/>
            </a:lnSpc>
          </a:pPr>
          <a:r>
            <a:rPr lang="en-US" sz="2400" dirty="0">
              <a:solidFill>
                <a:schemeClr val="bg1"/>
              </a:solidFill>
            </a:rPr>
            <a:t>Transformations</a:t>
          </a:r>
        </a:p>
      </dgm:t>
    </dgm:pt>
    <dgm:pt modelId="{952070A6-0A03-4022-B1DC-D297D439D22A}" type="parTrans" cxnId="{CA92AFC5-2156-4F94-8F37-EDBBA9B4CCFC}">
      <dgm:prSet/>
      <dgm:spPr/>
      <dgm:t>
        <a:bodyPr/>
        <a:lstStyle/>
        <a:p>
          <a:endParaRPr lang="en-US" sz="2400"/>
        </a:p>
      </dgm:t>
    </dgm:pt>
    <dgm:pt modelId="{D83DC3E4-895B-40AE-BC7B-FE9DDA74ECAA}" type="sibTrans" cxnId="{CA92AFC5-2156-4F94-8F37-EDBBA9B4CCFC}">
      <dgm:prSet/>
      <dgm:spPr/>
      <dgm:t>
        <a:bodyPr/>
        <a:lstStyle/>
        <a:p>
          <a:endParaRPr lang="en-US" sz="2400"/>
        </a:p>
      </dgm:t>
    </dgm:pt>
    <dgm:pt modelId="{4966889B-1431-4E22-931B-9AF47C87B5B8}">
      <dgm:prSet custT="1"/>
      <dgm:spPr>
        <a:ln>
          <a:noFill/>
        </a:ln>
      </dgm:spPr>
      <dgm:t>
        <a:bodyPr/>
        <a:lstStyle/>
        <a:p>
          <a:pPr>
            <a:lnSpc>
              <a:spcPct val="100000"/>
            </a:lnSpc>
          </a:pPr>
          <a:r>
            <a:rPr lang="en-US" sz="2400" dirty="0">
              <a:solidFill>
                <a:schemeClr val="bg1"/>
              </a:solidFill>
            </a:rPr>
            <a:t>Mocking</a:t>
          </a:r>
        </a:p>
      </dgm:t>
    </dgm:pt>
    <dgm:pt modelId="{62109229-FDB5-40B5-AF04-CB4BFB53B7EC}" type="parTrans" cxnId="{3DD92885-295F-48C6-B74F-49392AFEC0A7}">
      <dgm:prSet/>
      <dgm:spPr/>
      <dgm:t>
        <a:bodyPr/>
        <a:lstStyle/>
        <a:p>
          <a:endParaRPr lang="en-US" sz="2400"/>
        </a:p>
      </dgm:t>
    </dgm:pt>
    <dgm:pt modelId="{9282BC1D-9DBD-4797-9159-6ACBDEC5221F}" type="sibTrans" cxnId="{3DD92885-295F-48C6-B74F-49392AFEC0A7}">
      <dgm:prSet/>
      <dgm:spPr/>
      <dgm:t>
        <a:bodyPr/>
        <a:lstStyle/>
        <a:p>
          <a:endParaRPr lang="en-US" sz="2400"/>
        </a:p>
      </dgm:t>
    </dgm:pt>
    <dgm:pt modelId="{A1D06D77-0E54-41C2-8C8E-566B2B3F21B7}">
      <dgm:prSet custT="1"/>
      <dgm:spPr>
        <a:ln>
          <a:noFill/>
        </a:ln>
      </dgm:spPr>
      <dgm:t>
        <a:bodyPr/>
        <a:lstStyle/>
        <a:p>
          <a:pPr>
            <a:lnSpc>
              <a:spcPct val="100000"/>
            </a:lnSpc>
          </a:pPr>
          <a:r>
            <a:rPr lang="en-US" sz="2400" dirty="0">
              <a:solidFill>
                <a:schemeClr val="bg1"/>
              </a:solidFill>
            </a:rPr>
            <a:t>And many more…</a:t>
          </a:r>
        </a:p>
      </dgm:t>
    </dgm:pt>
    <dgm:pt modelId="{E2E71229-7A24-4F9D-B535-F22BCB484F2C}" type="parTrans" cxnId="{0CA20FD1-836F-4212-B536-DC0271C58F83}">
      <dgm:prSet/>
      <dgm:spPr/>
      <dgm:t>
        <a:bodyPr/>
        <a:lstStyle/>
        <a:p>
          <a:endParaRPr lang="en-NL" sz="2400"/>
        </a:p>
      </dgm:t>
    </dgm:pt>
    <dgm:pt modelId="{32FE5DA5-589F-40EC-AA8E-70EAA01D4261}" type="sibTrans" cxnId="{0CA20FD1-836F-4212-B536-DC0271C58F83}">
      <dgm:prSet/>
      <dgm:spPr/>
      <dgm:t>
        <a:bodyPr/>
        <a:lstStyle/>
        <a:p>
          <a:endParaRPr lang="en-NL" sz="2400"/>
        </a:p>
      </dgm:t>
    </dgm:pt>
    <dgm:pt modelId="{95B7BA2F-ADB2-49B6-9DAF-AD9ADF58771B}" type="pres">
      <dgm:prSet presAssocID="{A05EB848-6351-40CE-81BB-84A3203F8A77}" presName="root" presStyleCnt="0">
        <dgm:presLayoutVars>
          <dgm:dir/>
          <dgm:resizeHandles val="exact"/>
        </dgm:presLayoutVars>
      </dgm:prSet>
      <dgm:spPr/>
    </dgm:pt>
    <dgm:pt modelId="{E5B0A916-4D2F-43EC-9A45-08C005ED05D4}" type="pres">
      <dgm:prSet presAssocID="{72C3C7C7-FCC3-4592-8140-2CA06A8D42B0}" presName="compNode" presStyleCnt="0"/>
      <dgm:spPr/>
    </dgm:pt>
    <dgm:pt modelId="{EFD714D9-F587-4EB8-B2D4-7AEC242595AF}" type="pres">
      <dgm:prSet presAssocID="{72C3C7C7-FCC3-4592-8140-2CA06A8D42B0}"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ecurity Camera"/>
        </a:ext>
      </dgm:extLst>
    </dgm:pt>
    <dgm:pt modelId="{AC834129-030E-45E7-98E6-1D00E062A8AD}" type="pres">
      <dgm:prSet presAssocID="{72C3C7C7-FCC3-4592-8140-2CA06A8D42B0}" presName="spaceRect" presStyleCnt="0"/>
      <dgm:spPr/>
    </dgm:pt>
    <dgm:pt modelId="{FA03EF87-472D-465A-AB78-689376A2F2F2}" type="pres">
      <dgm:prSet presAssocID="{72C3C7C7-FCC3-4592-8140-2CA06A8D42B0}" presName="textRect" presStyleLbl="revTx" presStyleIdx="0" presStyleCnt="6">
        <dgm:presLayoutVars>
          <dgm:chMax val="1"/>
          <dgm:chPref val="1"/>
        </dgm:presLayoutVars>
      </dgm:prSet>
      <dgm:spPr/>
    </dgm:pt>
    <dgm:pt modelId="{DE8EA7B5-CFCF-405A-8BD5-8D8ACD05EAE9}" type="pres">
      <dgm:prSet presAssocID="{39071E19-FF13-4607-8919-EA535E6B095E}" presName="sibTrans" presStyleCnt="0"/>
      <dgm:spPr/>
    </dgm:pt>
    <dgm:pt modelId="{A204C13B-6B08-46A8-BA26-398BE513F1E8}" type="pres">
      <dgm:prSet presAssocID="{2928D1EF-9929-4B33-94C2-25D99722626A}" presName="compNode" presStyleCnt="0"/>
      <dgm:spPr/>
    </dgm:pt>
    <dgm:pt modelId="{2D5641FC-17E6-45DB-84BD-BABA3EABD853}" type="pres">
      <dgm:prSet presAssocID="{2928D1EF-9929-4B33-94C2-25D99722626A}"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ud"/>
        </a:ext>
      </dgm:extLst>
    </dgm:pt>
    <dgm:pt modelId="{F668FC87-4B66-46F6-802B-7E7E23C160E4}" type="pres">
      <dgm:prSet presAssocID="{2928D1EF-9929-4B33-94C2-25D99722626A}" presName="spaceRect" presStyleCnt="0"/>
      <dgm:spPr/>
    </dgm:pt>
    <dgm:pt modelId="{A09B98A0-C742-4EED-A27F-9548180C1E7A}" type="pres">
      <dgm:prSet presAssocID="{2928D1EF-9929-4B33-94C2-25D99722626A}" presName="textRect" presStyleLbl="revTx" presStyleIdx="1" presStyleCnt="6">
        <dgm:presLayoutVars>
          <dgm:chMax val="1"/>
          <dgm:chPref val="1"/>
        </dgm:presLayoutVars>
      </dgm:prSet>
      <dgm:spPr/>
    </dgm:pt>
    <dgm:pt modelId="{09550011-B807-4053-83C3-04F98D15ED0B}" type="pres">
      <dgm:prSet presAssocID="{F5AB80B9-5DAA-46B7-B0D4-92E9EDD4BA7F}" presName="sibTrans" presStyleCnt="0"/>
      <dgm:spPr/>
    </dgm:pt>
    <dgm:pt modelId="{73FDDAA2-9208-45DF-A6EE-B3E331E7DAC5}" type="pres">
      <dgm:prSet presAssocID="{71D5CFC5-1FC1-41B1-95B3-762DBDBCD62A}" presName="compNode" presStyleCnt="0"/>
      <dgm:spPr/>
    </dgm:pt>
    <dgm:pt modelId="{15787F05-2034-4401-A9E3-1776D0311324}" type="pres">
      <dgm:prSet presAssocID="{71D5CFC5-1FC1-41B1-95B3-762DBDBCD62A}"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ilter"/>
        </a:ext>
      </dgm:extLst>
    </dgm:pt>
    <dgm:pt modelId="{45F8BCD6-39EE-4C38-89DA-7443E903B30D}" type="pres">
      <dgm:prSet presAssocID="{71D5CFC5-1FC1-41B1-95B3-762DBDBCD62A}" presName="spaceRect" presStyleCnt="0"/>
      <dgm:spPr/>
    </dgm:pt>
    <dgm:pt modelId="{F430D7D0-3A7D-46C2-AB04-CE15F67B0540}" type="pres">
      <dgm:prSet presAssocID="{71D5CFC5-1FC1-41B1-95B3-762DBDBCD62A}" presName="textRect" presStyleLbl="revTx" presStyleIdx="2" presStyleCnt="6">
        <dgm:presLayoutVars>
          <dgm:chMax val="1"/>
          <dgm:chPref val="1"/>
        </dgm:presLayoutVars>
      </dgm:prSet>
      <dgm:spPr/>
    </dgm:pt>
    <dgm:pt modelId="{065CFBD5-1F05-4009-A75F-41AF33C71105}" type="pres">
      <dgm:prSet presAssocID="{38FADC86-C93A-4807-B93C-43C14D92324E}" presName="sibTrans" presStyleCnt="0"/>
      <dgm:spPr/>
    </dgm:pt>
    <dgm:pt modelId="{D252BF3B-89BB-4AF1-9035-F5B6DAA8DF5B}" type="pres">
      <dgm:prSet presAssocID="{BC092554-28EC-4668-BFDC-BCD02A36D271}" presName="compNode" presStyleCnt="0"/>
      <dgm:spPr/>
    </dgm:pt>
    <dgm:pt modelId="{5AD3BD7E-3944-46AA-B56C-3A8A642CA170}" type="pres">
      <dgm:prSet presAssocID="{BC092554-28EC-4668-BFDC-BCD02A36D271}"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encil"/>
        </a:ext>
      </dgm:extLst>
    </dgm:pt>
    <dgm:pt modelId="{299310AB-CB0B-4627-B3C9-8D7587A3B744}" type="pres">
      <dgm:prSet presAssocID="{BC092554-28EC-4668-BFDC-BCD02A36D271}" presName="spaceRect" presStyleCnt="0"/>
      <dgm:spPr/>
    </dgm:pt>
    <dgm:pt modelId="{354E0138-663B-469D-BB51-0F72A53623FB}" type="pres">
      <dgm:prSet presAssocID="{BC092554-28EC-4668-BFDC-BCD02A36D271}" presName="textRect" presStyleLbl="revTx" presStyleIdx="3" presStyleCnt="6" custScaleX="125847">
        <dgm:presLayoutVars>
          <dgm:chMax val="1"/>
          <dgm:chPref val="1"/>
        </dgm:presLayoutVars>
      </dgm:prSet>
      <dgm:spPr/>
    </dgm:pt>
    <dgm:pt modelId="{0B196F05-2B53-41C8-92CF-F15EC682D372}" type="pres">
      <dgm:prSet presAssocID="{D83DC3E4-895B-40AE-BC7B-FE9DDA74ECAA}" presName="sibTrans" presStyleCnt="0"/>
      <dgm:spPr/>
    </dgm:pt>
    <dgm:pt modelId="{FB3FE54C-F56E-47DD-A7AB-E073B84FBEA8}" type="pres">
      <dgm:prSet presAssocID="{4966889B-1431-4E22-931B-9AF47C87B5B8}" presName="compNode" presStyleCnt="0"/>
      <dgm:spPr/>
    </dgm:pt>
    <dgm:pt modelId="{99C2E924-8BC0-48CA-AE34-6B3BAE69B598}" type="pres">
      <dgm:prSet presAssocID="{4966889B-1431-4E22-931B-9AF47C87B5B8}" presName="iconRect" presStyleLbl="node1" presStyleIdx="4" presStyleCnt="6"/>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Test Dummy"/>
        </a:ext>
      </dgm:extLst>
    </dgm:pt>
    <dgm:pt modelId="{C7669B75-7E63-415E-8F19-255F676C37AA}" type="pres">
      <dgm:prSet presAssocID="{4966889B-1431-4E22-931B-9AF47C87B5B8}" presName="spaceRect" presStyleCnt="0"/>
      <dgm:spPr/>
    </dgm:pt>
    <dgm:pt modelId="{78BDA465-3264-44C9-8577-C411D34BB548}" type="pres">
      <dgm:prSet presAssocID="{4966889B-1431-4E22-931B-9AF47C87B5B8}" presName="textRect" presStyleLbl="revTx" presStyleIdx="4" presStyleCnt="6">
        <dgm:presLayoutVars>
          <dgm:chMax val="1"/>
          <dgm:chPref val="1"/>
        </dgm:presLayoutVars>
      </dgm:prSet>
      <dgm:spPr/>
    </dgm:pt>
    <dgm:pt modelId="{A2469B3C-5FA2-48AC-9DCE-63A4F8E82D53}" type="pres">
      <dgm:prSet presAssocID="{9282BC1D-9DBD-4797-9159-6ACBDEC5221F}" presName="sibTrans" presStyleCnt="0"/>
      <dgm:spPr/>
    </dgm:pt>
    <dgm:pt modelId="{AFE45C3B-51BB-488F-8DFD-33A29561C734}" type="pres">
      <dgm:prSet presAssocID="{A1D06D77-0E54-41C2-8C8E-566B2B3F21B7}" presName="compNode" presStyleCnt="0"/>
      <dgm:spPr/>
    </dgm:pt>
    <dgm:pt modelId="{CFC2D02C-EA3D-409D-AF67-77C5CADF77CE}" type="pres">
      <dgm:prSet presAssocID="{A1D06D77-0E54-41C2-8C8E-566B2B3F21B7}"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a:noFill/>
        </a:ln>
      </dgm:spPr>
      <dgm:extLst>
        <a:ext uri="{E40237B7-FDA0-4F09-8148-C483321AD2D9}">
          <dgm14:cNvPr xmlns:dgm14="http://schemas.microsoft.com/office/drawing/2010/diagram" id="0" name="" descr="Checklist"/>
        </a:ext>
      </dgm:extLst>
    </dgm:pt>
    <dgm:pt modelId="{AC140B6E-68D3-46C7-BCE8-8AE50DAA9CE5}" type="pres">
      <dgm:prSet presAssocID="{A1D06D77-0E54-41C2-8C8E-566B2B3F21B7}" presName="spaceRect" presStyleCnt="0"/>
      <dgm:spPr/>
    </dgm:pt>
    <dgm:pt modelId="{A9A20958-16CE-45B9-82B7-97275DBCDEE9}" type="pres">
      <dgm:prSet presAssocID="{A1D06D77-0E54-41C2-8C8E-566B2B3F21B7}" presName="textRect" presStyleLbl="revTx" presStyleIdx="5" presStyleCnt="6" custScaleX="169736">
        <dgm:presLayoutVars>
          <dgm:chMax val="1"/>
          <dgm:chPref val="1"/>
        </dgm:presLayoutVars>
      </dgm:prSet>
      <dgm:spPr/>
    </dgm:pt>
  </dgm:ptLst>
  <dgm:cxnLst>
    <dgm:cxn modelId="{C447D304-3886-4CC9-8C8A-CA05E78A0C9B}" type="presOf" srcId="{A1D06D77-0E54-41C2-8C8E-566B2B3F21B7}" destId="{A9A20958-16CE-45B9-82B7-97275DBCDEE9}" srcOrd="0" destOrd="0" presId="urn:microsoft.com/office/officeart/2018/2/layout/IconLabelList"/>
    <dgm:cxn modelId="{8C718F20-0E41-4B4A-ACCF-58BEAF9F0E3F}" srcId="{A05EB848-6351-40CE-81BB-84A3203F8A77}" destId="{71D5CFC5-1FC1-41B1-95B3-762DBDBCD62A}" srcOrd="2" destOrd="0" parTransId="{3F2BE547-5888-4499-B112-5CCA81F78539}" sibTransId="{38FADC86-C93A-4807-B93C-43C14D92324E}"/>
    <dgm:cxn modelId="{08F6313A-91BF-4847-AE14-A784056C9489}" type="presOf" srcId="{4966889B-1431-4E22-931B-9AF47C87B5B8}" destId="{78BDA465-3264-44C9-8577-C411D34BB548}" srcOrd="0" destOrd="0" presId="urn:microsoft.com/office/officeart/2018/2/layout/IconLabelList"/>
    <dgm:cxn modelId="{8288E23B-5AEC-463B-A7A4-4F905F0A97E2}" type="presOf" srcId="{BC092554-28EC-4668-BFDC-BCD02A36D271}" destId="{354E0138-663B-469D-BB51-0F72A53623FB}" srcOrd="0" destOrd="0" presId="urn:microsoft.com/office/officeart/2018/2/layout/IconLabelList"/>
    <dgm:cxn modelId="{43CFB03F-E95C-4667-900A-F72685AF0BCB}" type="presOf" srcId="{2928D1EF-9929-4B33-94C2-25D99722626A}" destId="{A09B98A0-C742-4EED-A27F-9548180C1E7A}" srcOrd="0" destOrd="0" presId="urn:microsoft.com/office/officeart/2018/2/layout/IconLabelList"/>
    <dgm:cxn modelId="{F1B66665-6C64-4E0B-8DC6-F0C4B2FEB06C}" type="presOf" srcId="{72C3C7C7-FCC3-4592-8140-2CA06A8D42B0}" destId="{FA03EF87-472D-465A-AB78-689376A2F2F2}" srcOrd="0" destOrd="0" presId="urn:microsoft.com/office/officeart/2018/2/layout/IconLabelList"/>
    <dgm:cxn modelId="{0CA7E447-44B8-4CA1-B9D7-560716DB1F6E}" type="presOf" srcId="{A05EB848-6351-40CE-81BB-84A3203F8A77}" destId="{95B7BA2F-ADB2-49B6-9DAF-AD9ADF58771B}" srcOrd="0" destOrd="0" presId="urn:microsoft.com/office/officeart/2018/2/layout/IconLabelList"/>
    <dgm:cxn modelId="{AC228179-C34C-4D95-A8AA-21DDB27A2895}" type="presOf" srcId="{71D5CFC5-1FC1-41B1-95B3-762DBDBCD62A}" destId="{F430D7D0-3A7D-46C2-AB04-CE15F67B0540}" srcOrd="0" destOrd="0" presId="urn:microsoft.com/office/officeart/2018/2/layout/IconLabelList"/>
    <dgm:cxn modelId="{3DD92885-295F-48C6-B74F-49392AFEC0A7}" srcId="{A05EB848-6351-40CE-81BB-84A3203F8A77}" destId="{4966889B-1431-4E22-931B-9AF47C87B5B8}" srcOrd="4" destOrd="0" parTransId="{62109229-FDB5-40B5-AF04-CB4BFB53B7EC}" sibTransId="{9282BC1D-9DBD-4797-9159-6ACBDEC5221F}"/>
    <dgm:cxn modelId="{80140B8C-845B-4165-B31D-F78D8A6EF11F}" srcId="{A05EB848-6351-40CE-81BB-84A3203F8A77}" destId="{72C3C7C7-FCC3-4592-8140-2CA06A8D42B0}" srcOrd="0" destOrd="0" parTransId="{F48D7B71-0685-4F67-A649-79E018E65161}" sibTransId="{39071E19-FF13-4607-8919-EA535E6B095E}"/>
    <dgm:cxn modelId="{CA92AFC5-2156-4F94-8F37-EDBBA9B4CCFC}" srcId="{A05EB848-6351-40CE-81BB-84A3203F8A77}" destId="{BC092554-28EC-4668-BFDC-BCD02A36D271}" srcOrd="3" destOrd="0" parTransId="{952070A6-0A03-4022-B1DC-D297D439D22A}" sibTransId="{D83DC3E4-895B-40AE-BC7B-FE9DDA74ECAA}"/>
    <dgm:cxn modelId="{4C157CCE-0EAA-49A6-AD25-6B560FF3B69F}" srcId="{A05EB848-6351-40CE-81BB-84A3203F8A77}" destId="{2928D1EF-9929-4B33-94C2-25D99722626A}" srcOrd="1" destOrd="0" parTransId="{C2F53CED-B31B-4CE7-851C-F9AE80ECDEA3}" sibTransId="{F5AB80B9-5DAA-46B7-B0D4-92E9EDD4BA7F}"/>
    <dgm:cxn modelId="{0CA20FD1-836F-4212-B536-DC0271C58F83}" srcId="{A05EB848-6351-40CE-81BB-84A3203F8A77}" destId="{A1D06D77-0E54-41C2-8C8E-566B2B3F21B7}" srcOrd="5" destOrd="0" parTransId="{E2E71229-7A24-4F9D-B535-F22BCB484F2C}" sibTransId="{32FE5DA5-589F-40EC-AA8E-70EAA01D4261}"/>
    <dgm:cxn modelId="{F1FDF200-5ACE-44E7-96DD-2ABBB24DABC2}" type="presParOf" srcId="{95B7BA2F-ADB2-49B6-9DAF-AD9ADF58771B}" destId="{E5B0A916-4D2F-43EC-9A45-08C005ED05D4}" srcOrd="0" destOrd="0" presId="urn:microsoft.com/office/officeart/2018/2/layout/IconLabelList"/>
    <dgm:cxn modelId="{D78DF877-7801-4D10-853C-11E69702191C}" type="presParOf" srcId="{E5B0A916-4D2F-43EC-9A45-08C005ED05D4}" destId="{EFD714D9-F587-4EB8-B2D4-7AEC242595AF}" srcOrd="0" destOrd="0" presId="urn:microsoft.com/office/officeart/2018/2/layout/IconLabelList"/>
    <dgm:cxn modelId="{CAB522BE-4D56-4FBC-B366-CF05DAD5C349}" type="presParOf" srcId="{E5B0A916-4D2F-43EC-9A45-08C005ED05D4}" destId="{AC834129-030E-45E7-98E6-1D00E062A8AD}" srcOrd="1" destOrd="0" presId="urn:microsoft.com/office/officeart/2018/2/layout/IconLabelList"/>
    <dgm:cxn modelId="{B44D5088-F06C-4C48-8C99-1FAD1758D864}" type="presParOf" srcId="{E5B0A916-4D2F-43EC-9A45-08C005ED05D4}" destId="{FA03EF87-472D-465A-AB78-689376A2F2F2}" srcOrd="2" destOrd="0" presId="urn:microsoft.com/office/officeart/2018/2/layout/IconLabelList"/>
    <dgm:cxn modelId="{AB924727-C242-4D59-858E-9C9492042FA8}" type="presParOf" srcId="{95B7BA2F-ADB2-49B6-9DAF-AD9ADF58771B}" destId="{DE8EA7B5-CFCF-405A-8BD5-8D8ACD05EAE9}" srcOrd="1" destOrd="0" presId="urn:microsoft.com/office/officeart/2018/2/layout/IconLabelList"/>
    <dgm:cxn modelId="{A83D8273-10BF-4851-93EE-9DEAADAE42C8}" type="presParOf" srcId="{95B7BA2F-ADB2-49B6-9DAF-AD9ADF58771B}" destId="{A204C13B-6B08-46A8-BA26-398BE513F1E8}" srcOrd="2" destOrd="0" presId="urn:microsoft.com/office/officeart/2018/2/layout/IconLabelList"/>
    <dgm:cxn modelId="{A4B60741-5C4E-4372-9768-B942B01B03D8}" type="presParOf" srcId="{A204C13B-6B08-46A8-BA26-398BE513F1E8}" destId="{2D5641FC-17E6-45DB-84BD-BABA3EABD853}" srcOrd="0" destOrd="0" presId="urn:microsoft.com/office/officeart/2018/2/layout/IconLabelList"/>
    <dgm:cxn modelId="{08F12B7C-118D-49F0-8AC9-EE9025A76A2F}" type="presParOf" srcId="{A204C13B-6B08-46A8-BA26-398BE513F1E8}" destId="{F668FC87-4B66-46F6-802B-7E7E23C160E4}" srcOrd="1" destOrd="0" presId="urn:microsoft.com/office/officeart/2018/2/layout/IconLabelList"/>
    <dgm:cxn modelId="{8DE2124E-E8AA-402C-A661-6EE21303EF20}" type="presParOf" srcId="{A204C13B-6B08-46A8-BA26-398BE513F1E8}" destId="{A09B98A0-C742-4EED-A27F-9548180C1E7A}" srcOrd="2" destOrd="0" presId="urn:microsoft.com/office/officeart/2018/2/layout/IconLabelList"/>
    <dgm:cxn modelId="{76F27FD4-4F02-44BD-970B-1D7D6B1B7B52}" type="presParOf" srcId="{95B7BA2F-ADB2-49B6-9DAF-AD9ADF58771B}" destId="{09550011-B807-4053-83C3-04F98D15ED0B}" srcOrd="3" destOrd="0" presId="urn:microsoft.com/office/officeart/2018/2/layout/IconLabelList"/>
    <dgm:cxn modelId="{0DD8CC2C-604D-481E-86E9-6E45CD4AB8BA}" type="presParOf" srcId="{95B7BA2F-ADB2-49B6-9DAF-AD9ADF58771B}" destId="{73FDDAA2-9208-45DF-A6EE-B3E331E7DAC5}" srcOrd="4" destOrd="0" presId="urn:microsoft.com/office/officeart/2018/2/layout/IconLabelList"/>
    <dgm:cxn modelId="{DDF10D05-08B2-4ED1-9835-7470A963DD92}" type="presParOf" srcId="{73FDDAA2-9208-45DF-A6EE-B3E331E7DAC5}" destId="{15787F05-2034-4401-A9E3-1776D0311324}" srcOrd="0" destOrd="0" presId="urn:microsoft.com/office/officeart/2018/2/layout/IconLabelList"/>
    <dgm:cxn modelId="{9D25D52C-B75D-4D79-ACC7-2C6C75945E09}" type="presParOf" srcId="{73FDDAA2-9208-45DF-A6EE-B3E331E7DAC5}" destId="{45F8BCD6-39EE-4C38-89DA-7443E903B30D}" srcOrd="1" destOrd="0" presId="urn:microsoft.com/office/officeart/2018/2/layout/IconLabelList"/>
    <dgm:cxn modelId="{533C73C9-25D4-41B5-AD8E-4324D3A0570A}" type="presParOf" srcId="{73FDDAA2-9208-45DF-A6EE-B3E331E7DAC5}" destId="{F430D7D0-3A7D-46C2-AB04-CE15F67B0540}" srcOrd="2" destOrd="0" presId="urn:microsoft.com/office/officeart/2018/2/layout/IconLabelList"/>
    <dgm:cxn modelId="{7CAED820-A8A0-4B30-A036-6E778DFD1AC3}" type="presParOf" srcId="{95B7BA2F-ADB2-49B6-9DAF-AD9ADF58771B}" destId="{065CFBD5-1F05-4009-A75F-41AF33C71105}" srcOrd="5" destOrd="0" presId="urn:microsoft.com/office/officeart/2018/2/layout/IconLabelList"/>
    <dgm:cxn modelId="{3CD57662-D59D-4628-9EA3-A359DD3B03C2}" type="presParOf" srcId="{95B7BA2F-ADB2-49B6-9DAF-AD9ADF58771B}" destId="{D252BF3B-89BB-4AF1-9035-F5B6DAA8DF5B}" srcOrd="6" destOrd="0" presId="urn:microsoft.com/office/officeart/2018/2/layout/IconLabelList"/>
    <dgm:cxn modelId="{1BDF7951-A659-45A9-8FC6-BDF50FD761E9}" type="presParOf" srcId="{D252BF3B-89BB-4AF1-9035-F5B6DAA8DF5B}" destId="{5AD3BD7E-3944-46AA-B56C-3A8A642CA170}" srcOrd="0" destOrd="0" presId="urn:microsoft.com/office/officeart/2018/2/layout/IconLabelList"/>
    <dgm:cxn modelId="{509E6D46-BAB6-4C63-85EC-71E070445EE2}" type="presParOf" srcId="{D252BF3B-89BB-4AF1-9035-F5B6DAA8DF5B}" destId="{299310AB-CB0B-4627-B3C9-8D7587A3B744}" srcOrd="1" destOrd="0" presId="urn:microsoft.com/office/officeart/2018/2/layout/IconLabelList"/>
    <dgm:cxn modelId="{9E57773A-0118-42E8-8FB1-64EA6A1F475A}" type="presParOf" srcId="{D252BF3B-89BB-4AF1-9035-F5B6DAA8DF5B}" destId="{354E0138-663B-469D-BB51-0F72A53623FB}" srcOrd="2" destOrd="0" presId="urn:microsoft.com/office/officeart/2018/2/layout/IconLabelList"/>
    <dgm:cxn modelId="{3426A3C6-A1C8-4B1A-99AA-A663065FC3E0}" type="presParOf" srcId="{95B7BA2F-ADB2-49B6-9DAF-AD9ADF58771B}" destId="{0B196F05-2B53-41C8-92CF-F15EC682D372}" srcOrd="7" destOrd="0" presId="urn:microsoft.com/office/officeart/2018/2/layout/IconLabelList"/>
    <dgm:cxn modelId="{174D42DC-664C-4705-9271-00BF3C4E2078}" type="presParOf" srcId="{95B7BA2F-ADB2-49B6-9DAF-AD9ADF58771B}" destId="{FB3FE54C-F56E-47DD-A7AB-E073B84FBEA8}" srcOrd="8" destOrd="0" presId="urn:microsoft.com/office/officeart/2018/2/layout/IconLabelList"/>
    <dgm:cxn modelId="{08B7E47D-F64A-419E-97FF-D86F5F510F11}" type="presParOf" srcId="{FB3FE54C-F56E-47DD-A7AB-E073B84FBEA8}" destId="{99C2E924-8BC0-48CA-AE34-6B3BAE69B598}" srcOrd="0" destOrd="0" presId="urn:microsoft.com/office/officeart/2018/2/layout/IconLabelList"/>
    <dgm:cxn modelId="{23C133A9-915B-4443-9788-83D3074F7D28}" type="presParOf" srcId="{FB3FE54C-F56E-47DD-A7AB-E073B84FBEA8}" destId="{C7669B75-7E63-415E-8F19-255F676C37AA}" srcOrd="1" destOrd="0" presId="urn:microsoft.com/office/officeart/2018/2/layout/IconLabelList"/>
    <dgm:cxn modelId="{1B7B928C-06F5-4BB5-88E9-C940FA1FB07E}" type="presParOf" srcId="{FB3FE54C-F56E-47DD-A7AB-E073B84FBEA8}" destId="{78BDA465-3264-44C9-8577-C411D34BB548}" srcOrd="2" destOrd="0" presId="urn:microsoft.com/office/officeart/2018/2/layout/IconLabelList"/>
    <dgm:cxn modelId="{D141ECBE-96A2-44F8-A093-F4918B250271}" type="presParOf" srcId="{95B7BA2F-ADB2-49B6-9DAF-AD9ADF58771B}" destId="{A2469B3C-5FA2-48AC-9DCE-63A4F8E82D53}" srcOrd="9" destOrd="0" presId="urn:microsoft.com/office/officeart/2018/2/layout/IconLabelList"/>
    <dgm:cxn modelId="{61A64C42-D47A-4EE2-9ED5-ABE41F70FFCB}" type="presParOf" srcId="{95B7BA2F-ADB2-49B6-9DAF-AD9ADF58771B}" destId="{AFE45C3B-51BB-488F-8DFD-33A29561C734}" srcOrd="10" destOrd="0" presId="urn:microsoft.com/office/officeart/2018/2/layout/IconLabelList"/>
    <dgm:cxn modelId="{3BDD4AB0-7ECD-4B21-BA32-81460A3CB958}" type="presParOf" srcId="{AFE45C3B-51BB-488F-8DFD-33A29561C734}" destId="{CFC2D02C-EA3D-409D-AF67-77C5CADF77CE}" srcOrd="0" destOrd="0" presId="urn:microsoft.com/office/officeart/2018/2/layout/IconLabelList"/>
    <dgm:cxn modelId="{CF989EEE-FADD-41E1-A2A3-7EE4245E5C57}" type="presParOf" srcId="{AFE45C3B-51BB-488F-8DFD-33A29561C734}" destId="{AC140B6E-68D3-46C7-BCE8-8AE50DAA9CE5}" srcOrd="1" destOrd="0" presId="urn:microsoft.com/office/officeart/2018/2/layout/IconLabelList"/>
    <dgm:cxn modelId="{1FAF5FF8-D9AD-4113-9708-02CAD549B318}" type="presParOf" srcId="{AFE45C3B-51BB-488F-8DFD-33A29561C734}" destId="{A9A20958-16CE-45B9-82B7-97275DBCDEE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56A4CC0-5722-4AF5-B4F1-1F377D9E5208}" type="doc">
      <dgm:prSet loTypeId="urn:microsoft.com/office/officeart/2018/2/layout/IconLabelList" loCatId="icon" qsTypeId="urn:microsoft.com/office/officeart/2005/8/quickstyle/simple1" qsCatId="simple" csTypeId="urn:microsoft.com/office/officeart/2005/8/colors/accent6_3" csCatId="accent6" phldr="1"/>
      <dgm:spPr/>
      <dgm:t>
        <a:bodyPr/>
        <a:lstStyle/>
        <a:p>
          <a:endParaRPr lang="en-US"/>
        </a:p>
      </dgm:t>
    </dgm:pt>
    <dgm:pt modelId="{90A9F189-A8EC-48C4-97EF-0179AE4313A1}">
      <dgm:prSet custT="1"/>
      <dgm:spPr>
        <a:ln>
          <a:noFill/>
        </a:ln>
      </dgm:spPr>
      <dgm:t>
        <a:bodyPr/>
        <a:lstStyle/>
        <a:p>
          <a:pPr>
            <a:lnSpc>
              <a:spcPct val="100000"/>
            </a:lnSpc>
          </a:pPr>
          <a:r>
            <a:rPr lang="en-US" sz="2400">
              <a:solidFill>
                <a:schemeClr val="bg1"/>
              </a:solidFill>
            </a:rPr>
            <a:t>Lack of logging, monitoring, alerting </a:t>
          </a:r>
        </a:p>
      </dgm:t>
    </dgm:pt>
    <dgm:pt modelId="{3E0AFAA2-A6DE-4715-B8E7-4D6A98D90030}" type="parTrans" cxnId="{908BE052-0619-42C5-BE9E-B241779F83A6}">
      <dgm:prSet/>
      <dgm:spPr/>
      <dgm:t>
        <a:bodyPr/>
        <a:lstStyle/>
        <a:p>
          <a:endParaRPr lang="en-US" sz="2400"/>
        </a:p>
      </dgm:t>
    </dgm:pt>
    <dgm:pt modelId="{95539CA7-5B75-4CE9-9D70-C1F27F32FA2C}" type="sibTrans" cxnId="{908BE052-0619-42C5-BE9E-B241779F83A6}">
      <dgm:prSet/>
      <dgm:spPr/>
      <dgm:t>
        <a:bodyPr/>
        <a:lstStyle/>
        <a:p>
          <a:endParaRPr lang="en-US" sz="2400"/>
        </a:p>
      </dgm:t>
    </dgm:pt>
    <dgm:pt modelId="{925FD04C-4315-4E3B-ABD5-F48E1CEA59ED}">
      <dgm:prSet custT="1"/>
      <dgm:spPr>
        <a:ln>
          <a:noFill/>
        </a:ln>
      </dgm:spPr>
      <dgm:t>
        <a:bodyPr/>
        <a:lstStyle/>
        <a:p>
          <a:pPr>
            <a:lnSpc>
              <a:spcPct val="100000"/>
            </a:lnSpc>
          </a:pPr>
          <a:r>
            <a:rPr lang="en-US" sz="2400">
              <a:solidFill>
                <a:schemeClr val="bg1"/>
              </a:solidFill>
            </a:rPr>
            <a:t>Logs not integrated </a:t>
          </a:r>
        </a:p>
      </dgm:t>
    </dgm:pt>
    <dgm:pt modelId="{D0EE6B4C-64F2-4121-B62F-8780F118FC88}" type="parTrans" cxnId="{F3D4DE6E-BFB5-43EF-84B0-B3EF5854B6B2}">
      <dgm:prSet/>
      <dgm:spPr/>
      <dgm:t>
        <a:bodyPr/>
        <a:lstStyle/>
        <a:p>
          <a:endParaRPr lang="en-US" sz="2400"/>
        </a:p>
      </dgm:t>
    </dgm:pt>
    <dgm:pt modelId="{40E92E92-11E5-4C21-AAB8-2C999A6A141A}" type="sibTrans" cxnId="{F3D4DE6E-BFB5-43EF-84B0-B3EF5854B6B2}">
      <dgm:prSet/>
      <dgm:spPr/>
      <dgm:t>
        <a:bodyPr/>
        <a:lstStyle/>
        <a:p>
          <a:endParaRPr lang="en-US" sz="2400"/>
        </a:p>
      </dgm:t>
    </dgm:pt>
    <dgm:pt modelId="{6498A818-C994-4137-B729-A9D0BD0E7DD4}">
      <dgm:prSet custT="1"/>
      <dgm:spPr>
        <a:ln>
          <a:noFill/>
        </a:ln>
      </dgm:spPr>
      <dgm:t>
        <a:bodyPr/>
        <a:lstStyle/>
        <a:p>
          <a:pPr>
            <a:lnSpc>
              <a:spcPct val="100000"/>
            </a:lnSpc>
          </a:pPr>
          <a:r>
            <a:rPr lang="en-US" sz="2400">
              <a:solidFill>
                <a:schemeClr val="bg1"/>
              </a:solidFill>
            </a:rPr>
            <a:t>Relying on manual checks</a:t>
          </a:r>
        </a:p>
      </dgm:t>
    </dgm:pt>
    <dgm:pt modelId="{6BA8EC29-1287-4872-9098-AC75F5870F1A}" type="parTrans" cxnId="{AA9667AA-96F5-46BA-9333-A44903D5D71E}">
      <dgm:prSet/>
      <dgm:spPr/>
      <dgm:t>
        <a:bodyPr/>
        <a:lstStyle/>
        <a:p>
          <a:endParaRPr lang="en-US" sz="2400"/>
        </a:p>
      </dgm:t>
    </dgm:pt>
    <dgm:pt modelId="{E2407F3C-5EF4-4545-A64E-D3B6A7C09324}" type="sibTrans" cxnId="{AA9667AA-96F5-46BA-9333-A44903D5D71E}">
      <dgm:prSet/>
      <dgm:spPr/>
      <dgm:t>
        <a:bodyPr/>
        <a:lstStyle/>
        <a:p>
          <a:endParaRPr lang="en-US" sz="2400"/>
        </a:p>
      </dgm:t>
    </dgm:pt>
    <dgm:pt modelId="{2EE9E768-9539-4188-B6CF-1F5719D3461B}" type="pres">
      <dgm:prSet presAssocID="{F56A4CC0-5722-4AF5-B4F1-1F377D9E5208}" presName="root" presStyleCnt="0">
        <dgm:presLayoutVars>
          <dgm:dir/>
          <dgm:resizeHandles val="exact"/>
        </dgm:presLayoutVars>
      </dgm:prSet>
      <dgm:spPr/>
    </dgm:pt>
    <dgm:pt modelId="{AE6120C9-9FAB-4C30-B288-F9BFB00CE6AC}" type="pres">
      <dgm:prSet presAssocID="{90A9F189-A8EC-48C4-97EF-0179AE4313A1}" presName="compNode" presStyleCnt="0"/>
      <dgm:spPr/>
    </dgm:pt>
    <dgm:pt modelId="{D80281A1-AE1D-40DF-91AE-ABB05B515F2E}" type="pres">
      <dgm:prSet presAssocID="{90A9F189-A8EC-48C4-97EF-0179AE4313A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ell"/>
        </a:ext>
      </dgm:extLst>
    </dgm:pt>
    <dgm:pt modelId="{CBD1F90D-C390-4C0C-B276-07FA963CE0F7}" type="pres">
      <dgm:prSet presAssocID="{90A9F189-A8EC-48C4-97EF-0179AE4313A1}" presName="spaceRect" presStyleCnt="0"/>
      <dgm:spPr/>
    </dgm:pt>
    <dgm:pt modelId="{462A4710-6834-443E-AFA1-FDEC05DADF74}" type="pres">
      <dgm:prSet presAssocID="{90A9F189-A8EC-48C4-97EF-0179AE4313A1}" presName="textRect" presStyleLbl="revTx" presStyleIdx="0" presStyleCnt="3">
        <dgm:presLayoutVars>
          <dgm:chMax val="1"/>
          <dgm:chPref val="1"/>
        </dgm:presLayoutVars>
      </dgm:prSet>
      <dgm:spPr/>
    </dgm:pt>
    <dgm:pt modelId="{5F040008-2832-4DD3-90B2-4E2008C34E5F}" type="pres">
      <dgm:prSet presAssocID="{95539CA7-5B75-4CE9-9D70-C1F27F32FA2C}" presName="sibTrans" presStyleCnt="0"/>
      <dgm:spPr/>
    </dgm:pt>
    <dgm:pt modelId="{87F3C7FD-9D35-4ACA-9A1A-0DB83ACD022E}" type="pres">
      <dgm:prSet presAssocID="{925FD04C-4315-4E3B-ABD5-F48E1CEA59ED}" presName="compNode" presStyleCnt="0"/>
      <dgm:spPr/>
    </dgm:pt>
    <dgm:pt modelId="{4EEAD479-0FF0-4E4A-9EE1-EEDC324DF215}" type="pres">
      <dgm:prSet presAssocID="{925FD04C-4315-4E3B-ABD5-F48E1CEA59E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Folder"/>
        </a:ext>
      </dgm:extLst>
    </dgm:pt>
    <dgm:pt modelId="{78F0CF2C-C0B4-4187-ACC8-B25C270C5EA7}" type="pres">
      <dgm:prSet presAssocID="{925FD04C-4315-4E3B-ABD5-F48E1CEA59ED}" presName="spaceRect" presStyleCnt="0"/>
      <dgm:spPr/>
    </dgm:pt>
    <dgm:pt modelId="{BA7B8281-6958-4C81-BF71-51759F697066}" type="pres">
      <dgm:prSet presAssocID="{925FD04C-4315-4E3B-ABD5-F48E1CEA59ED}" presName="textRect" presStyleLbl="revTx" presStyleIdx="1" presStyleCnt="3">
        <dgm:presLayoutVars>
          <dgm:chMax val="1"/>
          <dgm:chPref val="1"/>
        </dgm:presLayoutVars>
      </dgm:prSet>
      <dgm:spPr/>
    </dgm:pt>
    <dgm:pt modelId="{83560B3F-EB49-4CBA-8E9A-11487E151574}" type="pres">
      <dgm:prSet presAssocID="{40E92E92-11E5-4C21-AAB8-2C999A6A141A}" presName="sibTrans" presStyleCnt="0"/>
      <dgm:spPr/>
    </dgm:pt>
    <dgm:pt modelId="{F07FF32E-DA9F-48B1-B7FC-610E7B04FF46}" type="pres">
      <dgm:prSet presAssocID="{6498A818-C994-4137-B729-A9D0BD0E7DD4}" presName="compNode" presStyleCnt="0"/>
      <dgm:spPr/>
    </dgm:pt>
    <dgm:pt modelId="{9070D43A-A739-4141-8A81-2D995F8445E7}" type="pres">
      <dgm:prSet presAssocID="{6498A818-C994-4137-B729-A9D0BD0E7DD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1725BB61-7F2D-425F-9D63-29BB2B36472D}" type="pres">
      <dgm:prSet presAssocID="{6498A818-C994-4137-B729-A9D0BD0E7DD4}" presName="spaceRect" presStyleCnt="0"/>
      <dgm:spPr/>
    </dgm:pt>
    <dgm:pt modelId="{E427F260-7BF1-46BE-85E6-E4417409CB5E}" type="pres">
      <dgm:prSet presAssocID="{6498A818-C994-4137-B729-A9D0BD0E7DD4}" presName="textRect" presStyleLbl="revTx" presStyleIdx="2" presStyleCnt="3">
        <dgm:presLayoutVars>
          <dgm:chMax val="1"/>
          <dgm:chPref val="1"/>
        </dgm:presLayoutVars>
      </dgm:prSet>
      <dgm:spPr/>
    </dgm:pt>
  </dgm:ptLst>
  <dgm:cxnLst>
    <dgm:cxn modelId="{FA798704-7323-4F25-80C7-9933477982E5}" type="presOf" srcId="{6498A818-C994-4137-B729-A9D0BD0E7DD4}" destId="{E427F260-7BF1-46BE-85E6-E4417409CB5E}" srcOrd="0" destOrd="0" presId="urn:microsoft.com/office/officeart/2018/2/layout/IconLabelList"/>
    <dgm:cxn modelId="{D59DF65F-3470-438B-AF76-32A8C4861449}" type="presOf" srcId="{925FD04C-4315-4E3B-ABD5-F48E1CEA59ED}" destId="{BA7B8281-6958-4C81-BF71-51759F697066}" srcOrd="0" destOrd="0" presId="urn:microsoft.com/office/officeart/2018/2/layout/IconLabelList"/>
    <dgm:cxn modelId="{F3D4DE6E-BFB5-43EF-84B0-B3EF5854B6B2}" srcId="{F56A4CC0-5722-4AF5-B4F1-1F377D9E5208}" destId="{925FD04C-4315-4E3B-ABD5-F48E1CEA59ED}" srcOrd="1" destOrd="0" parTransId="{D0EE6B4C-64F2-4121-B62F-8780F118FC88}" sibTransId="{40E92E92-11E5-4C21-AAB8-2C999A6A141A}"/>
    <dgm:cxn modelId="{908BE052-0619-42C5-BE9E-B241779F83A6}" srcId="{F56A4CC0-5722-4AF5-B4F1-1F377D9E5208}" destId="{90A9F189-A8EC-48C4-97EF-0179AE4313A1}" srcOrd="0" destOrd="0" parTransId="{3E0AFAA2-A6DE-4715-B8E7-4D6A98D90030}" sibTransId="{95539CA7-5B75-4CE9-9D70-C1F27F32FA2C}"/>
    <dgm:cxn modelId="{EB7E279E-ED6E-4B69-B61B-5AB56C74797A}" type="presOf" srcId="{90A9F189-A8EC-48C4-97EF-0179AE4313A1}" destId="{462A4710-6834-443E-AFA1-FDEC05DADF74}" srcOrd="0" destOrd="0" presId="urn:microsoft.com/office/officeart/2018/2/layout/IconLabelList"/>
    <dgm:cxn modelId="{AA9667AA-96F5-46BA-9333-A44903D5D71E}" srcId="{F56A4CC0-5722-4AF5-B4F1-1F377D9E5208}" destId="{6498A818-C994-4137-B729-A9D0BD0E7DD4}" srcOrd="2" destOrd="0" parTransId="{6BA8EC29-1287-4872-9098-AC75F5870F1A}" sibTransId="{E2407F3C-5EF4-4545-A64E-D3B6A7C09324}"/>
    <dgm:cxn modelId="{9F324DD4-423C-4ED6-BDF9-61FE5089626D}" type="presOf" srcId="{F56A4CC0-5722-4AF5-B4F1-1F377D9E5208}" destId="{2EE9E768-9539-4188-B6CF-1F5719D3461B}" srcOrd="0" destOrd="0" presId="urn:microsoft.com/office/officeart/2018/2/layout/IconLabelList"/>
    <dgm:cxn modelId="{F287976D-FADB-46D2-8D49-7042C31EDBBF}" type="presParOf" srcId="{2EE9E768-9539-4188-B6CF-1F5719D3461B}" destId="{AE6120C9-9FAB-4C30-B288-F9BFB00CE6AC}" srcOrd="0" destOrd="0" presId="urn:microsoft.com/office/officeart/2018/2/layout/IconLabelList"/>
    <dgm:cxn modelId="{EBBA20DA-0681-4601-BEE6-3AD61CA15B39}" type="presParOf" srcId="{AE6120C9-9FAB-4C30-B288-F9BFB00CE6AC}" destId="{D80281A1-AE1D-40DF-91AE-ABB05B515F2E}" srcOrd="0" destOrd="0" presId="urn:microsoft.com/office/officeart/2018/2/layout/IconLabelList"/>
    <dgm:cxn modelId="{2E97550B-4265-4F46-A4B7-477213F57AAB}" type="presParOf" srcId="{AE6120C9-9FAB-4C30-B288-F9BFB00CE6AC}" destId="{CBD1F90D-C390-4C0C-B276-07FA963CE0F7}" srcOrd="1" destOrd="0" presId="urn:microsoft.com/office/officeart/2018/2/layout/IconLabelList"/>
    <dgm:cxn modelId="{333BD78A-8AB6-42E1-B05F-7FD86182ED15}" type="presParOf" srcId="{AE6120C9-9FAB-4C30-B288-F9BFB00CE6AC}" destId="{462A4710-6834-443E-AFA1-FDEC05DADF74}" srcOrd="2" destOrd="0" presId="urn:microsoft.com/office/officeart/2018/2/layout/IconLabelList"/>
    <dgm:cxn modelId="{CC4712A7-7A2D-41D5-AC48-5FF3452DD7F0}" type="presParOf" srcId="{2EE9E768-9539-4188-B6CF-1F5719D3461B}" destId="{5F040008-2832-4DD3-90B2-4E2008C34E5F}" srcOrd="1" destOrd="0" presId="urn:microsoft.com/office/officeart/2018/2/layout/IconLabelList"/>
    <dgm:cxn modelId="{74835B08-0885-49DD-A16E-196D3D1FB908}" type="presParOf" srcId="{2EE9E768-9539-4188-B6CF-1F5719D3461B}" destId="{87F3C7FD-9D35-4ACA-9A1A-0DB83ACD022E}" srcOrd="2" destOrd="0" presId="urn:microsoft.com/office/officeart/2018/2/layout/IconLabelList"/>
    <dgm:cxn modelId="{E02F5532-970D-46B9-93D3-2A3ECBB25EF5}" type="presParOf" srcId="{87F3C7FD-9D35-4ACA-9A1A-0DB83ACD022E}" destId="{4EEAD479-0FF0-4E4A-9EE1-EEDC324DF215}" srcOrd="0" destOrd="0" presId="urn:microsoft.com/office/officeart/2018/2/layout/IconLabelList"/>
    <dgm:cxn modelId="{86952BA5-212E-4AC1-94E1-A4B99B426457}" type="presParOf" srcId="{87F3C7FD-9D35-4ACA-9A1A-0DB83ACD022E}" destId="{78F0CF2C-C0B4-4187-ACC8-B25C270C5EA7}" srcOrd="1" destOrd="0" presId="urn:microsoft.com/office/officeart/2018/2/layout/IconLabelList"/>
    <dgm:cxn modelId="{A5075830-AC91-4B92-92DB-DC58DF2CB127}" type="presParOf" srcId="{87F3C7FD-9D35-4ACA-9A1A-0DB83ACD022E}" destId="{BA7B8281-6958-4C81-BF71-51759F697066}" srcOrd="2" destOrd="0" presId="urn:microsoft.com/office/officeart/2018/2/layout/IconLabelList"/>
    <dgm:cxn modelId="{B19CF8BF-096D-4946-9AB8-CA9CC6429F4E}" type="presParOf" srcId="{2EE9E768-9539-4188-B6CF-1F5719D3461B}" destId="{83560B3F-EB49-4CBA-8E9A-11487E151574}" srcOrd="3" destOrd="0" presId="urn:microsoft.com/office/officeart/2018/2/layout/IconLabelList"/>
    <dgm:cxn modelId="{C6F61A40-C6E4-42D3-A535-18355847A331}" type="presParOf" srcId="{2EE9E768-9539-4188-B6CF-1F5719D3461B}" destId="{F07FF32E-DA9F-48B1-B7FC-610E7B04FF46}" srcOrd="4" destOrd="0" presId="urn:microsoft.com/office/officeart/2018/2/layout/IconLabelList"/>
    <dgm:cxn modelId="{B574A220-056B-48F2-A05B-599B61DED0EA}" type="presParOf" srcId="{F07FF32E-DA9F-48B1-B7FC-610E7B04FF46}" destId="{9070D43A-A739-4141-8A81-2D995F8445E7}" srcOrd="0" destOrd="0" presId="urn:microsoft.com/office/officeart/2018/2/layout/IconLabelList"/>
    <dgm:cxn modelId="{71F6EC52-C0CB-4188-871D-0FC671F969DE}" type="presParOf" srcId="{F07FF32E-DA9F-48B1-B7FC-610E7B04FF46}" destId="{1725BB61-7F2D-425F-9D63-29BB2B36472D}" srcOrd="1" destOrd="0" presId="urn:microsoft.com/office/officeart/2018/2/layout/IconLabelList"/>
    <dgm:cxn modelId="{454088E3-8452-48A0-A2A1-D211FF6BA0B3}" type="presParOf" srcId="{F07FF32E-DA9F-48B1-B7FC-610E7B04FF46}" destId="{E427F260-7BF1-46BE-85E6-E4417409CB5E}"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98B0D6-D969-4BB3-99F6-DA10EAE102EF}" type="doc">
      <dgm:prSet loTypeId="urn:microsoft.com/office/officeart/2016/7/layout/LinearArrowProcessNumbered" loCatId="process" qsTypeId="urn:microsoft.com/office/officeart/2005/8/quickstyle/simple1" qsCatId="simple" csTypeId="urn:microsoft.com/office/officeart/2005/8/colors/colorful4" csCatId="colorful" phldr="1"/>
      <dgm:spPr/>
      <dgm:t>
        <a:bodyPr/>
        <a:lstStyle/>
        <a:p>
          <a:endParaRPr lang="en-US"/>
        </a:p>
      </dgm:t>
    </dgm:pt>
    <dgm:pt modelId="{8CA7F686-0EB7-451C-812A-5BF17EA819F2}">
      <dgm:prSet/>
      <dgm:spPr/>
      <dgm:t>
        <a:bodyPr/>
        <a:lstStyle/>
        <a:p>
          <a:pPr algn="ctr"/>
          <a:r>
            <a:rPr lang="en-US" dirty="0"/>
            <a:t>Private APIs</a:t>
          </a:r>
        </a:p>
      </dgm:t>
    </dgm:pt>
    <dgm:pt modelId="{4F0581AE-9929-4978-9077-687C9C6730C3}" type="parTrans" cxnId="{920A779A-37AE-41A8-87A3-76DCB6E1F782}">
      <dgm:prSet/>
      <dgm:spPr/>
      <dgm:t>
        <a:bodyPr/>
        <a:lstStyle/>
        <a:p>
          <a:endParaRPr lang="en-US"/>
        </a:p>
      </dgm:t>
    </dgm:pt>
    <dgm:pt modelId="{DB950AE1-A194-42C8-ACB3-D87A4C3F6690}" type="sibTrans" cxnId="{920A779A-37AE-41A8-87A3-76DCB6E1F782}">
      <dgm:prSet phldrT="1" phldr="0"/>
      <dgm:spPr/>
      <dgm:t>
        <a:bodyPr/>
        <a:lstStyle/>
        <a:p>
          <a:r>
            <a:rPr lang="en-US" dirty="0"/>
            <a:t>1</a:t>
          </a:r>
        </a:p>
      </dgm:t>
    </dgm:pt>
    <dgm:pt modelId="{5DDECD68-6F95-459B-BCBF-600DD393389A}">
      <dgm:prSet/>
      <dgm:spPr/>
      <dgm:t>
        <a:bodyPr/>
        <a:lstStyle/>
        <a:p>
          <a:pPr algn="ctr"/>
          <a:r>
            <a:rPr lang="en-US" dirty="0"/>
            <a:t>Limited access to partners</a:t>
          </a:r>
        </a:p>
      </dgm:t>
    </dgm:pt>
    <dgm:pt modelId="{C3206810-83F2-4215-A0BB-09D1CC306F6C}" type="parTrans" cxnId="{28575B1F-65A7-4EF8-8B4F-4C10623049AE}">
      <dgm:prSet/>
      <dgm:spPr/>
      <dgm:t>
        <a:bodyPr/>
        <a:lstStyle/>
        <a:p>
          <a:endParaRPr lang="en-US"/>
        </a:p>
      </dgm:t>
    </dgm:pt>
    <dgm:pt modelId="{388D9DBA-36A3-44AB-8D5C-8646F0DD4609}" type="sibTrans" cxnId="{28575B1F-65A7-4EF8-8B4F-4C10623049AE}">
      <dgm:prSet phldrT="2" phldr="0"/>
      <dgm:spPr/>
      <dgm:t>
        <a:bodyPr/>
        <a:lstStyle/>
        <a:p>
          <a:r>
            <a:rPr lang="en-US"/>
            <a:t>2</a:t>
          </a:r>
        </a:p>
      </dgm:t>
    </dgm:pt>
    <dgm:pt modelId="{3176F277-EFE6-4001-B4B5-393BF15F089D}">
      <dgm:prSet/>
      <dgm:spPr/>
      <dgm:t>
        <a:bodyPr/>
        <a:lstStyle/>
        <a:p>
          <a:pPr algn="ctr"/>
          <a:r>
            <a:rPr lang="en-US" dirty="0"/>
            <a:t>Publicly exposed APIs</a:t>
          </a:r>
        </a:p>
      </dgm:t>
    </dgm:pt>
    <dgm:pt modelId="{5920CFD4-8E85-49DF-A17A-1409F5598F2A}" type="parTrans" cxnId="{A21FD250-16E7-4D8C-8622-20C02EE8BB2A}">
      <dgm:prSet/>
      <dgm:spPr/>
      <dgm:t>
        <a:bodyPr/>
        <a:lstStyle/>
        <a:p>
          <a:endParaRPr lang="en-US"/>
        </a:p>
      </dgm:t>
    </dgm:pt>
    <dgm:pt modelId="{9EFA35E0-A4AC-4CB7-91DF-48C611F486C2}" type="sibTrans" cxnId="{A21FD250-16E7-4D8C-8622-20C02EE8BB2A}">
      <dgm:prSet phldrT="3" phldr="0"/>
      <dgm:spPr/>
      <dgm:t>
        <a:bodyPr/>
        <a:lstStyle/>
        <a:p>
          <a:r>
            <a:rPr lang="en-US"/>
            <a:t>3</a:t>
          </a:r>
        </a:p>
      </dgm:t>
    </dgm:pt>
    <dgm:pt modelId="{CFEB95BD-610D-4894-AA9B-C3E45765FE82}" type="pres">
      <dgm:prSet presAssocID="{1A98B0D6-D969-4BB3-99F6-DA10EAE102EF}" presName="linearFlow" presStyleCnt="0">
        <dgm:presLayoutVars>
          <dgm:dir/>
          <dgm:animLvl val="lvl"/>
          <dgm:resizeHandles val="exact"/>
        </dgm:presLayoutVars>
      </dgm:prSet>
      <dgm:spPr/>
    </dgm:pt>
    <dgm:pt modelId="{56875655-05D2-4F3E-BC31-2DB802A5C2A1}" type="pres">
      <dgm:prSet presAssocID="{8CA7F686-0EB7-451C-812A-5BF17EA819F2}" presName="compositeNode" presStyleCnt="0"/>
      <dgm:spPr/>
    </dgm:pt>
    <dgm:pt modelId="{72205778-2F4E-4F95-A0C7-0067ACF9F3A2}" type="pres">
      <dgm:prSet presAssocID="{8CA7F686-0EB7-451C-812A-5BF17EA819F2}" presName="parTx" presStyleLbl="node1" presStyleIdx="0" presStyleCnt="0">
        <dgm:presLayoutVars>
          <dgm:chMax val="0"/>
          <dgm:chPref val="0"/>
          <dgm:bulletEnabled val="1"/>
        </dgm:presLayoutVars>
      </dgm:prSet>
      <dgm:spPr/>
    </dgm:pt>
    <dgm:pt modelId="{141806FC-3CC2-4D57-BE24-909F7653CEDA}" type="pres">
      <dgm:prSet presAssocID="{8CA7F686-0EB7-451C-812A-5BF17EA819F2}" presName="parSh" presStyleCnt="0"/>
      <dgm:spPr/>
    </dgm:pt>
    <dgm:pt modelId="{82BCADCA-BEB0-4316-9C33-09893147E95A}" type="pres">
      <dgm:prSet presAssocID="{8CA7F686-0EB7-451C-812A-5BF17EA819F2}" presName="lineNode" presStyleLbl="alignAccFollowNode1" presStyleIdx="0" presStyleCnt="9"/>
      <dgm:spPr/>
    </dgm:pt>
    <dgm:pt modelId="{45FF9EC0-DE6C-40F4-BFDF-D64DA15BEBDB}" type="pres">
      <dgm:prSet presAssocID="{8CA7F686-0EB7-451C-812A-5BF17EA819F2}" presName="lineArrowNode" presStyleLbl="alignAccFollowNode1" presStyleIdx="1" presStyleCnt="9"/>
      <dgm:spPr/>
    </dgm:pt>
    <dgm:pt modelId="{FE9302F4-8950-4B1B-B9AF-957D63FACB31}" type="pres">
      <dgm:prSet presAssocID="{DB950AE1-A194-42C8-ACB3-D87A4C3F6690}" presName="sibTransNodeCircle" presStyleLbl="alignNode1" presStyleIdx="0" presStyleCnt="3">
        <dgm:presLayoutVars>
          <dgm:chMax val="0"/>
          <dgm:bulletEnabled/>
        </dgm:presLayoutVars>
      </dgm:prSet>
      <dgm:spPr/>
    </dgm:pt>
    <dgm:pt modelId="{55F75114-7225-483A-9DCA-F6CDEC29FA85}" type="pres">
      <dgm:prSet presAssocID="{DB950AE1-A194-42C8-ACB3-D87A4C3F6690}" presName="spacerBetweenCircleAndCallout" presStyleCnt="0">
        <dgm:presLayoutVars/>
      </dgm:prSet>
      <dgm:spPr/>
    </dgm:pt>
    <dgm:pt modelId="{5DED8D78-DA71-478F-915D-E3DD407E821C}" type="pres">
      <dgm:prSet presAssocID="{8CA7F686-0EB7-451C-812A-5BF17EA819F2}" presName="nodeText" presStyleLbl="alignAccFollowNode1" presStyleIdx="2" presStyleCnt="9" custScaleY="100000">
        <dgm:presLayoutVars>
          <dgm:bulletEnabled val="1"/>
        </dgm:presLayoutVars>
      </dgm:prSet>
      <dgm:spPr/>
    </dgm:pt>
    <dgm:pt modelId="{9E73D85D-4A1B-42F9-AC09-D0E8C1471313}" type="pres">
      <dgm:prSet presAssocID="{DB950AE1-A194-42C8-ACB3-D87A4C3F6690}" presName="sibTransComposite" presStyleCnt="0"/>
      <dgm:spPr/>
    </dgm:pt>
    <dgm:pt modelId="{3905750E-0F59-4DCF-B1EC-77FD4B03BCE4}" type="pres">
      <dgm:prSet presAssocID="{5DDECD68-6F95-459B-BCBF-600DD393389A}" presName="compositeNode" presStyleCnt="0"/>
      <dgm:spPr/>
    </dgm:pt>
    <dgm:pt modelId="{20D8A90D-11C5-43C3-A048-EFD84FFAEE3C}" type="pres">
      <dgm:prSet presAssocID="{5DDECD68-6F95-459B-BCBF-600DD393389A}" presName="parTx" presStyleLbl="node1" presStyleIdx="0" presStyleCnt="0">
        <dgm:presLayoutVars>
          <dgm:chMax val="0"/>
          <dgm:chPref val="0"/>
          <dgm:bulletEnabled val="1"/>
        </dgm:presLayoutVars>
      </dgm:prSet>
      <dgm:spPr/>
    </dgm:pt>
    <dgm:pt modelId="{46E2D3A2-49AD-46DE-8339-9292465C608B}" type="pres">
      <dgm:prSet presAssocID="{5DDECD68-6F95-459B-BCBF-600DD393389A}" presName="parSh" presStyleCnt="0"/>
      <dgm:spPr/>
    </dgm:pt>
    <dgm:pt modelId="{52CC46B9-C2B4-4CDB-98F0-AB96C3C55F20}" type="pres">
      <dgm:prSet presAssocID="{5DDECD68-6F95-459B-BCBF-600DD393389A}" presName="lineNode" presStyleLbl="alignAccFollowNode1" presStyleIdx="3" presStyleCnt="9"/>
      <dgm:spPr/>
    </dgm:pt>
    <dgm:pt modelId="{46944BE2-80CC-46C4-9A47-C55EC97BA46A}" type="pres">
      <dgm:prSet presAssocID="{5DDECD68-6F95-459B-BCBF-600DD393389A}" presName="lineArrowNode" presStyleLbl="alignAccFollowNode1" presStyleIdx="4" presStyleCnt="9"/>
      <dgm:spPr/>
    </dgm:pt>
    <dgm:pt modelId="{027B7959-A556-459C-970A-87C6B798E893}" type="pres">
      <dgm:prSet presAssocID="{388D9DBA-36A3-44AB-8D5C-8646F0DD4609}" presName="sibTransNodeCircle" presStyleLbl="alignNode1" presStyleIdx="1" presStyleCnt="3">
        <dgm:presLayoutVars>
          <dgm:chMax val="0"/>
          <dgm:bulletEnabled/>
        </dgm:presLayoutVars>
      </dgm:prSet>
      <dgm:spPr/>
    </dgm:pt>
    <dgm:pt modelId="{701CB35A-753A-4593-AFC9-3E3C6CD10807}" type="pres">
      <dgm:prSet presAssocID="{388D9DBA-36A3-44AB-8D5C-8646F0DD4609}" presName="spacerBetweenCircleAndCallout" presStyleCnt="0">
        <dgm:presLayoutVars/>
      </dgm:prSet>
      <dgm:spPr/>
    </dgm:pt>
    <dgm:pt modelId="{EFE9548F-F71F-4425-AC86-96FE56718BC5}" type="pres">
      <dgm:prSet presAssocID="{5DDECD68-6F95-459B-BCBF-600DD393389A}" presName="nodeText" presStyleLbl="alignAccFollowNode1" presStyleIdx="5" presStyleCnt="9" custScaleY="100000">
        <dgm:presLayoutVars>
          <dgm:bulletEnabled val="1"/>
        </dgm:presLayoutVars>
      </dgm:prSet>
      <dgm:spPr/>
    </dgm:pt>
    <dgm:pt modelId="{59E5C1B0-FCCD-4A0A-9023-623151F9A9D6}" type="pres">
      <dgm:prSet presAssocID="{388D9DBA-36A3-44AB-8D5C-8646F0DD4609}" presName="sibTransComposite" presStyleCnt="0"/>
      <dgm:spPr/>
    </dgm:pt>
    <dgm:pt modelId="{0267EB37-0E78-4FBF-9618-E4C8EF55DC64}" type="pres">
      <dgm:prSet presAssocID="{3176F277-EFE6-4001-B4B5-393BF15F089D}" presName="compositeNode" presStyleCnt="0"/>
      <dgm:spPr/>
    </dgm:pt>
    <dgm:pt modelId="{93EE8CF9-D326-4052-80ED-95026EF2FBA5}" type="pres">
      <dgm:prSet presAssocID="{3176F277-EFE6-4001-B4B5-393BF15F089D}" presName="parTx" presStyleLbl="node1" presStyleIdx="0" presStyleCnt="0">
        <dgm:presLayoutVars>
          <dgm:chMax val="0"/>
          <dgm:chPref val="0"/>
          <dgm:bulletEnabled val="1"/>
        </dgm:presLayoutVars>
      </dgm:prSet>
      <dgm:spPr/>
    </dgm:pt>
    <dgm:pt modelId="{657130B1-CDF9-4243-B9E8-870445BC90C2}" type="pres">
      <dgm:prSet presAssocID="{3176F277-EFE6-4001-B4B5-393BF15F089D}" presName="parSh" presStyleCnt="0"/>
      <dgm:spPr/>
    </dgm:pt>
    <dgm:pt modelId="{A980D7E1-371E-4F33-A143-673BE27CB93E}" type="pres">
      <dgm:prSet presAssocID="{3176F277-EFE6-4001-B4B5-393BF15F089D}" presName="lineNode" presStyleLbl="alignAccFollowNode1" presStyleIdx="6" presStyleCnt="9"/>
      <dgm:spPr/>
    </dgm:pt>
    <dgm:pt modelId="{6300133F-AEF6-44EA-A8F8-9485892CB1C7}" type="pres">
      <dgm:prSet presAssocID="{3176F277-EFE6-4001-B4B5-393BF15F089D}" presName="lineArrowNode" presStyleLbl="alignAccFollowNode1" presStyleIdx="7" presStyleCnt="9"/>
      <dgm:spPr/>
    </dgm:pt>
    <dgm:pt modelId="{CD0A77FB-AA66-44C8-A533-83CDEDC0F325}" type="pres">
      <dgm:prSet presAssocID="{9EFA35E0-A4AC-4CB7-91DF-48C611F486C2}" presName="sibTransNodeCircle" presStyleLbl="alignNode1" presStyleIdx="2" presStyleCnt="3">
        <dgm:presLayoutVars>
          <dgm:chMax val="0"/>
          <dgm:bulletEnabled/>
        </dgm:presLayoutVars>
      </dgm:prSet>
      <dgm:spPr/>
    </dgm:pt>
    <dgm:pt modelId="{39F2BEA3-2659-4A22-94B3-28A21E8CF8E2}" type="pres">
      <dgm:prSet presAssocID="{9EFA35E0-A4AC-4CB7-91DF-48C611F486C2}" presName="spacerBetweenCircleAndCallout" presStyleCnt="0">
        <dgm:presLayoutVars/>
      </dgm:prSet>
      <dgm:spPr/>
    </dgm:pt>
    <dgm:pt modelId="{96DD45D3-4C89-4E82-9C05-40361C150840}" type="pres">
      <dgm:prSet presAssocID="{3176F277-EFE6-4001-B4B5-393BF15F089D}" presName="nodeText" presStyleLbl="alignAccFollowNode1" presStyleIdx="8" presStyleCnt="9" custScaleY="100000">
        <dgm:presLayoutVars>
          <dgm:bulletEnabled val="1"/>
        </dgm:presLayoutVars>
      </dgm:prSet>
      <dgm:spPr/>
    </dgm:pt>
  </dgm:ptLst>
  <dgm:cxnLst>
    <dgm:cxn modelId="{28575B1F-65A7-4EF8-8B4F-4C10623049AE}" srcId="{1A98B0D6-D969-4BB3-99F6-DA10EAE102EF}" destId="{5DDECD68-6F95-459B-BCBF-600DD393389A}" srcOrd="1" destOrd="0" parTransId="{C3206810-83F2-4215-A0BB-09D1CC306F6C}" sibTransId="{388D9DBA-36A3-44AB-8D5C-8646F0DD4609}"/>
    <dgm:cxn modelId="{B1643222-23CC-4263-A306-3D43C062EE8F}" type="presOf" srcId="{1A98B0D6-D969-4BB3-99F6-DA10EAE102EF}" destId="{CFEB95BD-610D-4894-AA9B-C3E45765FE82}" srcOrd="0" destOrd="0" presId="urn:microsoft.com/office/officeart/2016/7/layout/LinearArrowProcessNumbered"/>
    <dgm:cxn modelId="{BAEE2A5C-F78C-4D18-ADA4-6DDF1D90A07F}" type="presOf" srcId="{388D9DBA-36A3-44AB-8D5C-8646F0DD4609}" destId="{027B7959-A556-459C-970A-87C6B798E893}" srcOrd="0" destOrd="0" presId="urn:microsoft.com/office/officeart/2016/7/layout/LinearArrowProcessNumbered"/>
    <dgm:cxn modelId="{BC4B854F-601F-4AFD-BF39-DECF61E8B06E}" type="presOf" srcId="{DB950AE1-A194-42C8-ACB3-D87A4C3F6690}" destId="{FE9302F4-8950-4B1B-B9AF-957D63FACB31}" srcOrd="0" destOrd="0" presId="urn:microsoft.com/office/officeart/2016/7/layout/LinearArrowProcessNumbered"/>
    <dgm:cxn modelId="{A21FD250-16E7-4D8C-8622-20C02EE8BB2A}" srcId="{1A98B0D6-D969-4BB3-99F6-DA10EAE102EF}" destId="{3176F277-EFE6-4001-B4B5-393BF15F089D}" srcOrd="2" destOrd="0" parTransId="{5920CFD4-8E85-49DF-A17A-1409F5598F2A}" sibTransId="{9EFA35E0-A4AC-4CB7-91DF-48C611F486C2}"/>
    <dgm:cxn modelId="{84B70F59-2CB4-446B-AB40-E356AD041AFF}" type="presOf" srcId="{9EFA35E0-A4AC-4CB7-91DF-48C611F486C2}" destId="{CD0A77FB-AA66-44C8-A533-83CDEDC0F325}" srcOrd="0" destOrd="0" presId="urn:microsoft.com/office/officeart/2016/7/layout/LinearArrowProcessNumbered"/>
    <dgm:cxn modelId="{920A779A-37AE-41A8-87A3-76DCB6E1F782}" srcId="{1A98B0D6-D969-4BB3-99F6-DA10EAE102EF}" destId="{8CA7F686-0EB7-451C-812A-5BF17EA819F2}" srcOrd="0" destOrd="0" parTransId="{4F0581AE-9929-4978-9077-687C9C6730C3}" sibTransId="{DB950AE1-A194-42C8-ACB3-D87A4C3F6690}"/>
    <dgm:cxn modelId="{62417C9D-C027-419A-894E-E555923F4645}" type="presOf" srcId="{8CA7F686-0EB7-451C-812A-5BF17EA819F2}" destId="{5DED8D78-DA71-478F-915D-E3DD407E821C}" srcOrd="0" destOrd="0" presId="urn:microsoft.com/office/officeart/2016/7/layout/LinearArrowProcessNumbered"/>
    <dgm:cxn modelId="{52C9CCEF-F198-403B-AD16-4D6064EC3CBE}" type="presOf" srcId="{5DDECD68-6F95-459B-BCBF-600DD393389A}" destId="{EFE9548F-F71F-4425-AC86-96FE56718BC5}" srcOrd="0" destOrd="0" presId="urn:microsoft.com/office/officeart/2016/7/layout/LinearArrowProcessNumbered"/>
    <dgm:cxn modelId="{CB0092F9-8467-497A-8A23-199D3CDABA5F}" type="presOf" srcId="{3176F277-EFE6-4001-B4B5-393BF15F089D}" destId="{96DD45D3-4C89-4E82-9C05-40361C150840}" srcOrd="0" destOrd="0" presId="urn:microsoft.com/office/officeart/2016/7/layout/LinearArrowProcessNumbered"/>
    <dgm:cxn modelId="{E2156AC4-6C96-40E9-BC34-AC22691F8CF3}" type="presParOf" srcId="{CFEB95BD-610D-4894-AA9B-C3E45765FE82}" destId="{56875655-05D2-4F3E-BC31-2DB802A5C2A1}" srcOrd="0" destOrd="0" presId="urn:microsoft.com/office/officeart/2016/7/layout/LinearArrowProcessNumbered"/>
    <dgm:cxn modelId="{3820D597-26A8-4215-BEA7-9EDA7EDEF03A}" type="presParOf" srcId="{56875655-05D2-4F3E-BC31-2DB802A5C2A1}" destId="{72205778-2F4E-4F95-A0C7-0067ACF9F3A2}" srcOrd="0" destOrd="0" presId="urn:microsoft.com/office/officeart/2016/7/layout/LinearArrowProcessNumbered"/>
    <dgm:cxn modelId="{CCC27742-7D53-45C0-B92F-C0B45192A5E3}" type="presParOf" srcId="{56875655-05D2-4F3E-BC31-2DB802A5C2A1}" destId="{141806FC-3CC2-4D57-BE24-909F7653CEDA}" srcOrd="1" destOrd="0" presId="urn:microsoft.com/office/officeart/2016/7/layout/LinearArrowProcessNumbered"/>
    <dgm:cxn modelId="{1037C2D0-13F7-474C-B7DB-5E215D5AC8EF}" type="presParOf" srcId="{141806FC-3CC2-4D57-BE24-909F7653CEDA}" destId="{82BCADCA-BEB0-4316-9C33-09893147E95A}" srcOrd="0" destOrd="0" presId="urn:microsoft.com/office/officeart/2016/7/layout/LinearArrowProcessNumbered"/>
    <dgm:cxn modelId="{416F25B4-26D6-47E0-B896-FDF5B355C293}" type="presParOf" srcId="{141806FC-3CC2-4D57-BE24-909F7653CEDA}" destId="{45FF9EC0-DE6C-40F4-BFDF-D64DA15BEBDB}" srcOrd="1" destOrd="0" presId="urn:microsoft.com/office/officeart/2016/7/layout/LinearArrowProcessNumbered"/>
    <dgm:cxn modelId="{4DA5A4A3-11AF-4919-B560-870AE33F0FC4}" type="presParOf" srcId="{141806FC-3CC2-4D57-BE24-909F7653CEDA}" destId="{FE9302F4-8950-4B1B-B9AF-957D63FACB31}" srcOrd="2" destOrd="0" presId="urn:microsoft.com/office/officeart/2016/7/layout/LinearArrowProcessNumbered"/>
    <dgm:cxn modelId="{03B21AC5-014C-4CD1-AECF-11AB54BF4158}" type="presParOf" srcId="{141806FC-3CC2-4D57-BE24-909F7653CEDA}" destId="{55F75114-7225-483A-9DCA-F6CDEC29FA85}" srcOrd="3" destOrd="0" presId="urn:microsoft.com/office/officeart/2016/7/layout/LinearArrowProcessNumbered"/>
    <dgm:cxn modelId="{53BAD9CA-62E6-42AE-AA33-E3995D4D73A5}" type="presParOf" srcId="{56875655-05D2-4F3E-BC31-2DB802A5C2A1}" destId="{5DED8D78-DA71-478F-915D-E3DD407E821C}" srcOrd="2" destOrd="0" presId="urn:microsoft.com/office/officeart/2016/7/layout/LinearArrowProcessNumbered"/>
    <dgm:cxn modelId="{4C88F0F2-C0A2-4CEE-8BDC-B667D25030AF}" type="presParOf" srcId="{CFEB95BD-610D-4894-AA9B-C3E45765FE82}" destId="{9E73D85D-4A1B-42F9-AC09-D0E8C1471313}" srcOrd="1" destOrd="0" presId="urn:microsoft.com/office/officeart/2016/7/layout/LinearArrowProcessNumbered"/>
    <dgm:cxn modelId="{937BD332-3AF9-4117-B9C7-3FBE690372D2}" type="presParOf" srcId="{CFEB95BD-610D-4894-AA9B-C3E45765FE82}" destId="{3905750E-0F59-4DCF-B1EC-77FD4B03BCE4}" srcOrd="2" destOrd="0" presId="urn:microsoft.com/office/officeart/2016/7/layout/LinearArrowProcessNumbered"/>
    <dgm:cxn modelId="{9ADEBC55-C44D-45D3-A695-DACC47EC4B4B}" type="presParOf" srcId="{3905750E-0F59-4DCF-B1EC-77FD4B03BCE4}" destId="{20D8A90D-11C5-43C3-A048-EFD84FFAEE3C}" srcOrd="0" destOrd="0" presId="urn:microsoft.com/office/officeart/2016/7/layout/LinearArrowProcessNumbered"/>
    <dgm:cxn modelId="{A1C0C775-000B-4E9C-A624-F098CCA05183}" type="presParOf" srcId="{3905750E-0F59-4DCF-B1EC-77FD4B03BCE4}" destId="{46E2D3A2-49AD-46DE-8339-9292465C608B}" srcOrd="1" destOrd="0" presId="urn:microsoft.com/office/officeart/2016/7/layout/LinearArrowProcessNumbered"/>
    <dgm:cxn modelId="{F8A34F98-06A0-4D0D-91F7-53355552CE3D}" type="presParOf" srcId="{46E2D3A2-49AD-46DE-8339-9292465C608B}" destId="{52CC46B9-C2B4-4CDB-98F0-AB96C3C55F20}" srcOrd="0" destOrd="0" presId="urn:microsoft.com/office/officeart/2016/7/layout/LinearArrowProcessNumbered"/>
    <dgm:cxn modelId="{1B484D41-914B-46E1-A0DB-53AA7263E948}" type="presParOf" srcId="{46E2D3A2-49AD-46DE-8339-9292465C608B}" destId="{46944BE2-80CC-46C4-9A47-C55EC97BA46A}" srcOrd="1" destOrd="0" presId="urn:microsoft.com/office/officeart/2016/7/layout/LinearArrowProcessNumbered"/>
    <dgm:cxn modelId="{56D19135-430A-4BF9-9AB4-0B319F22A37B}" type="presParOf" srcId="{46E2D3A2-49AD-46DE-8339-9292465C608B}" destId="{027B7959-A556-459C-970A-87C6B798E893}" srcOrd="2" destOrd="0" presId="urn:microsoft.com/office/officeart/2016/7/layout/LinearArrowProcessNumbered"/>
    <dgm:cxn modelId="{38BAEA4C-D285-4D1C-BD39-48DACF0497E1}" type="presParOf" srcId="{46E2D3A2-49AD-46DE-8339-9292465C608B}" destId="{701CB35A-753A-4593-AFC9-3E3C6CD10807}" srcOrd="3" destOrd="0" presId="urn:microsoft.com/office/officeart/2016/7/layout/LinearArrowProcessNumbered"/>
    <dgm:cxn modelId="{75E7CD28-621C-4992-9265-4E5978337C4A}" type="presParOf" srcId="{3905750E-0F59-4DCF-B1EC-77FD4B03BCE4}" destId="{EFE9548F-F71F-4425-AC86-96FE56718BC5}" srcOrd="2" destOrd="0" presId="urn:microsoft.com/office/officeart/2016/7/layout/LinearArrowProcessNumbered"/>
    <dgm:cxn modelId="{996B9F8F-C653-46CF-A510-2DD6EB69B1D8}" type="presParOf" srcId="{CFEB95BD-610D-4894-AA9B-C3E45765FE82}" destId="{59E5C1B0-FCCD-4A0A-9023-623151F9A9D6}" srcOrd="3" destOrd="0" presId="urn:microsoft.com/office/officeart/2016/7/layout/LinearArrowProcessNumbered"/>
    <dgm:cxn modelId="{19FE5099-A521-42C2-B408-07468087C32F}" type="presParOf" srcId="{CFEB95BD-610D-4894-AA9B-C3E45765FE82}" destId="{0267EB37-0E78-4FBF-9618-E4C8EF55DC64}" srcOrd="4" destOrd="0" presId="urn:microsoft.com/office/officeart/2016/7/layout/LinearArrowProcessNumbered"/>
    <dgm:cxn modelId="{1B83DAAE-AFAE-464C-9BE5-740B9C32A816}" type="presParOf" srcId="{0267EB37-0E78-4FBF-9618-E4C8EF55DC64}" destId="{93EE8CF9-D326-4052-80ED-95026EF2FBA5}" srcOrd="0" destOrd="0" presId="urn:microsoft.com/office/officeart/2016/7/layout/LinearArrowProcessNumbered"/>
    <dgm:cxn modelId="{E3F78706-051C-4BBE-873A-6694A0BE0BCC}" type="presParOf" srcId="{0267EB37-0E78-4FBF-9618-E4C8EF55DC64}" destId="{657130B1-CDF9-4243-B9E8-870445BC90C2}" srcOrd="1" destOrd="0" presId="urn:microsoft.com/office/officeart/2016/7/layout/LinearArrowProcessNumbered"/>
    <dgm:cxn modelId="{AD41ECC0-6087-45C4-8DDD-E72E88534ED3}" type="presParOf" srcId="{657130B1-CDF9-4243-B9E8-870445BC90C2}" destId="{A980D7E1-371E-4F33-A143-673BE27CB93E}" srcOrd="0" destOrd="0" presId="urn:microsoft.com/office/officeart/2016/7/layout/LinearArrowProcessNumbered"/>
    <dgm:cxn modelId="{0AAF7173-41E2-4F5E-9814-420CF77CC033}" type="presParOf" srcId="{657130B1-CDF9-4243-B9E8-870445BC90C2}" destId="{6300133F-AEF6-44EA-A8F8-9485892CB1C7}" srcOrd="1" destOrd="0" presId="urn:microsoft.com/office/officeart/2016/7/layout/LinearArrowProcessNumbered"/>
    <dgm:cxn modelId="{FF91B1FE-B984-47E8-BF02-4837AD7F993F}" type="presParOf" srcId="{657130B1-CDF9-4243-B9E8-870445BC90C2}" destId="{CD0A77FB-AA66-44C8-A533-83CDEDC0F325}" srcOrd="2" destOrd="0" presId="urn:microsoft.com/office/officeart/2016/7/layout/LinearArrowProcessNumbered"/>
    <dgm:cxn modelId="{B7054AE5-92B6-4105-870D-8C1CCC5494C8}" type="presParOf" srcId="{657130B1-CDF9-4243-B9E8-870445BC90C2}" destId="{39F2BEA3-2659-4A22-94B3-28A21E8CF8E2}" srcOrd="3" destOrd="0" presId="urn:microsoft.com/office/officeart/2016/7/layout/LinearArrowProcessNumbered"/>
    <dgm:cxn modelId="{480ED489-9BBD-4A1B-B36C-8667F9EB173C}" type="presParOf" srcId="{0267EB37-0E78-4FBF-9618-E4C8EF55DC64}" destId="{96DD45D3-4C89-4E82-9C05-40361C150840}"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6F647F-9748-4499-833F-F721B89B2774}" type="doc">
      <dgm:prSet loTypeId="urn:microsoft.com/office/officeart/2018/2/layout/IconLabelList" loCatId="icon" qsTypeId="urn:microsoft.com/office/officeart/2005/8/quickstyle/simple1" qsCatId="simple" csTypeId="urn:microsoft.com/office/officeart/2005/8/colors/colorful3" csCatId="colorful" phldr="1"/>
      <dgm:spPr/>
      <dgm:t>
        <a:bodyPr/>
        <a:lstStyle/>
        <a:p>
          <a:endParaRPr lang="en-US"/>
        </a:p>
      </dgm:t>
    </dgm:pt>
    <dgm:pt modelId="{626ED98D-CA6E-4F86-92AB-7A5CBD87523C}">
      <dgm:prSet custT="1"/>
      <dgm:spPr>
        <a:ln>
          <a:noFill/>
        </a:ln>
      </dgm:spPr>
      <dgm:t>
        <a:bodyPr/>
        <a:lstStyle/>
        <a:p>
          <a:pPr>
            <a:lnSpc>
              <a:spcPct val="100000"/>
            </a:lnSpc>
          </a:pPr>
          <a:r>
            <a:rPr lang="en-US" sz="2400">
              <a:solidFill>
                <a:schemeClr val="bg1"/>
              </a:solidFill>
            </a:rPr>
            <a:t>Exposing valuable data</a:t>
          </a:r>
        </a:p>
      </dgm:t>
    </dgm:pt>
    <dgm:pt modelId="{71403ED6-E05D-4241-BABE-9A33684C2316}" type="parTrans" cxnId="{14D069D1-AEC3-4523-9860-4CD741AE11AE}">
      <dgm:prSet/>
      <dgm:spPr/>
      <dgm:t>
        <a:bodyPr/>
        <a:lstStyle/>
        <a:p>
          <a:endParaRPr lang="en-US" sz="2400"/>
        </a:p>
      </dgm:t>
    </dgm:pt>
    <dgm:pt modelId="{5DF91E24-804F-4A7B-97A9-63C39D2D4351}" type="sibTrans" cxnId="{14D069D1-AEC3-4523-9860-4CD741AE11AE}">
      <dgm:prSet/>
      <dgm:spPr/>
      <dgm:t>
        <a:bodyPr/>
        <a:lstStyle/>
        <a:p>
          <a:endParaRPr lang="en-US" sz="2400"/>
        </a:p>
      </dgm:t>
    </dgm:pt>
    <dgm:pt modelId="{3BC11465-202D-46EA-90FB-0710A08954B2}">
      <dgm:prSet custT="1"/>
      <dgm:spPr>
        <a:ln>
          <a:noFill/>
        </a:ln>
      </dgm:spPr>
      <dgm:t>
        <a:bodyPr/>
        <a:lstStyle/>
        <a:p>
          <a:pPr>
            <a:lnSpc>
              <a:spcPct val="100000"/>
            </a:lnSpc>
          </a:pPr>
          <a:r>
            <a:rPr lang="en-US" sz="2400">
              <a:solidFill>
                <a:schemeClr val="bg1"/>
              </a:solidFill>
            </a:rPr>
            <a:t>Easily accessible infrastructure</a:t>
          </a:r>
        </a:p>
      </dgm:t>
    </dgm:pt>
    <dgm:pt modelId="{FEA7F27B-4881-4D26-B928-3F4846207207}" type="parTrans" cxnId="{408DFE39-5669-492B-BC39-81546D9F9CAB}">
      <dgm:prSet/>
      <dgm:spPr/>
      <dgm:t>
        <a:bodyPr/>
        <a:lstStyle/>
        <a:p>
          <a:endParaRPr lang="en-US" sz="2400"/>
        </a:p>
      </dgm:t>
    </dgm:pt>
    <dgm:pt modelId="{085B4624-7D61-4127-8F48-D546027B773B}" type="sibTrans" cxnId="{408DFE39-5669-492B-BC39-81546D9F9CAB}">
      <dgm:prSet/>
      <dgm:spPr/>
      <dgm:t>
        <a:bodyPr/>
        <a:lstStyle/>
        <a:p>
          <a:endParaRPr lang="en-US" sz="2400"/>
        </a:p>
      </dgm:t>
    </dgm:pt>
    <dgm:pt modelId="{74A844FD-FB39-44E9-BD5E-B3E602C89165}">
      <dgm:prSet custT="1"/>
      <dgm:spPr>
        <a:ln>
          <a:noFill/>
        </a:ln>
      </dgm:spPr>
      <dgm:t>
        <a:bodyPr/>
        <a:lstStyle/>
        <a:p>
          <a:pPr>
            <a:lnSpc>
              <a:spcPct val="100000"/>
            </a:lnSpc>
          </a:pPr>
          <a:r>
            <a:rPr lang="en-US" sz="2400" dirty="0">
              <a:solidFill>
                <a:schemeClr val="bg1"/>
              </a:solidFill>
            </a:rPr>
            <a:t>Inadequate authentication or authorization</a:t>
          </a:r>
        </a:p>
      </dgm:t>
    </dgm:pt>
    <dgm:pt modelId="{7AC3A8BF-0401-421A-8A3E-DC392501D672}" type="parTrans" cxnId="{A32B1177-5668-4219-A624-022D8FC0CF85}">
      <dgm:prSet/>
      <dgm:spPr/>
      <dgm:t>
        <a:bodyPr/>
        <a:lstStyle/>
        <a:p>
          <a:endParaRPr lang="en-US" sz="2400"/>
        </a:p>
      </dgm:t>
    </dgm:pt>
    <dgm:pt modelId="{9EFD08D3-427F-4239-917B-C5BC9AF25C4F}" type="sibTrans" cxnId="{A32B1177-5668-4219-A624-022D8FC0CF85}">
      <dgm:prSet/>
      <dgm:spPr/>
      <dgm:t>
        <a:bodyPr/>
        <a:lstStyle/>
        <a:p>
          <a:endParaRPr lang="en-US" sz="2400"/>
        </a:p>
      </dgm:t>
    </dgm:pt>
    <dgm:pt modelId="{7F4E0743-1092-44A9-9928-576FD71BA26C}">
      <dgm:prSet custT="1"/>
      <dgm:spPr>
        <a:ln>
          <a:noFill/>
        </a:ln>
      </dgm:spPr>
      <dgm:t>
        <a:bodyPr/>
        <a:lstStyle/>
        <a:p>
          <a:pPr>
            <a:lnSpc>
              <a:spcPct val="100000"/>
            </a:lnSpc>
          </a:pPr>
          <a:r>
            <a:rPr lang="en-US" sz="2400" dirty="0">
              <a:solidFill>
                <a:schemeClr val="bg1"/>
              </a:solidFill>
            </a:rPr>
            <a:t>Not following best practices</a:t>
          </a:r>
        </a:p>
      </dgm:t>
    </dgm:pt>
    <dgm:pt modelId="{EA897019-C9C1-473E-AD79-C9AC07FE5046}" type="parTrans" cxnId="{82392ECA-6562-4356-8528-9F22DC9A9AA7}">
      <dgm:prSet/>
      <dgm:spPr/>
      <dgm:t>
        <a:bodyPr/>
        <a:lstStyle/>
        <a:p>
          <a:endParaRPr lang="en-US" sz="2400"/>
        </a:p>
      </dgm:t>
    </dgm:pt>
    <dgm:pt modelId="{A574FC28-9B8E-4ECA-B46D-DB31C3C504FF}" type="sibTrans" cxnId="{82392ECA-6562-4356-8528-9F22DC9A9AA7}">
      <dgm:prSet/>
      <dgm:spPr/>
      <dgm:t>
        <a:bodyPr/>
        <a:lstStyle/>
        <a:p>
          <a:endParaRPr lang="en-US" sz="2400"/>
        </a:p>
      </dgm:t>
    </dgm:pt>
    <dgm:pt modelId="{1B7D9396-8C43-44E2-8430-9CD60836503E}" type="pres">
      <dgm:prSet presAssocID="{826F647F-9748-4499-833F-F721B89B2774}" presName="root" presStyleCnt="0">
        <dgm:presLayoutVars>
          <dgm:dir/>
          <dgm:resizeHandles val="exact"/>
        </dgm:presLayoutVars>
      </dgm:prSet>
      <dgm:spPr/>
    </dgm:pt>
    <dgm:pt modelId="{425FCEEF-599F-481B-B070-8EF765626089}" type="pres">
      <dgm:prSet presAssocID="{626ED98D-CA6E-4F86-92AB-7A5CBD87523C}" presName="compNode" presStyleCnt="0"/>
      <dgm:spPr/>
    </dgm:pt>
    <dgm:pt modelId="{D8DDD75A-EEC6-4A2E-A304-0E9F8BB4F9A1}" type="pres">
      <dgm:prSet presAssocID="{626ED98D-CA6E-4F86-92AB-7A5CBD87523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233340E8-70A7-43EB-A959-6D28DBD0B1C1}" type="pres">
      <dgm:prSet presAssocID="{626ED98D-CA6E-4F86-92AB-7A5CBD87523C}" presName="spaceRect" presStyleCnt="0"/>
      <dgm:spPr/>
    </dgm:pt>
    <dgm:pt modelId="{997D7ABE-F447-41CD-9FC7-D3BEBBBAD181}" type="pres">
      <dgm:prSet presAssocID="{626ED98D-CA6E-4F86-92AB-7A5CBD87523C}" presName="textRect" presStyleLbl="revTx" presStyleIdx="0" presStyleCnt="4">
        <dgm:presLayoutVars>
          <dgm:chMax val="1"/>
          <dgm:chPref val="1"/>
        </dgm:presLayoutVars>
      </dgm:prSet>
      <dgm:spPr/>
    </dgm:pt>
    <dgm:pt modelId="{DFCE8540-69C6-40BF-A6EA-EFE18CD647BD}" type="pres">
      <dgm:prSet presAssocID="{5DF91E24-804F-4A7B-97A9-63C39D2D4351}" presName="sibTrans" presStyleCnt="0"/>
      <dgm:spPr/>
    </dgm:pt>
    <dgm:pt modelId="{BD0D14C2-3F4D-4FF6-A502-630593C02A76}" type="pres">
      <dgm:prSet presAssocID="{3BC11465-202D-46EA-90FB-0710A08954B2}" presName="compNode" presStyleCnt="0"/>
      <dgm:spPr/>
    </dgm:pt>
    <dgm:pt modelId="{D60BFC66-3A4A-4ED1-8D0B-F27E7B4C170B}" type="pres">
      <dgm:prSet presAssocID="{3BC11465-202D-46EA-90FB-0710A08954B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etwork"/>
        </a:ext>
      </dgm:extLst>
    </dgm:pt>
    <dgm:pt modelId="{051A82EB-88A2-4D4F-9EE9-B953CC66377A}" type="pres">
      <dgm:prSet presAssocID="{3BC11465-202D-46EA-90FB-0710A08954B2}" presName="spaceRect" presStyleCnt="0"/>
      <dgm:spPr/>
    </dgm:pt>
    <dgm:pt modelId="{8C0DE1E5-A660-4A44-9F86-9F5C4B61E9D4}" type="pres">
      <dgm:prSet presAssocID="{3BC11465-202D-46EA-90FB-0710A08954B2}" presName="textRect" presStyleLbl="revTx" presStyleIdx="1" presStyleCnt="4">
        <dgm:presLayoutVars>
          <dgm:chMax val="1"/>
          <dgm:chPref val="1"/>
        </dgm:presLayoutVars>
      </dgm:prSet>
      <dgm:spPr/>
    </dgm:pt>
    <dgm:pt modelId="{DE52D8B5-BCEF-4D50-9563-7BCA3CD59672}" type="pres">
      <dgm:prSet presAssocID="{085B4624-7D61-4127-8F48-D546027B773B}" presName="sibTrans" presStyleCnt="0"/>
      <dgm:spPr/>
    </dgm:pt>
    <dgm:pt modelId="{41A1BF5F-E068-4DAC-A53E-646F426318CF}" type="pres">
      <dgm:prSet presAssocID="{74A844FD-FB39-44E9-BD5E-B3E602C89165}" presName="compNode" presStyleCnt="0"/>
      <dgm:spPr/>
    </dgm:pt>
    <dgm:pt modelId="{07F959E3-66E7-4211-9EAF-192D77D7B187}" type="pres">
      <dgm:prSet presAssocID="{74A844FD-FB39-44E9-BD5E-B3E602C8916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F5EA95F5-D796-41AD-8D8A-5880C4FB2DF8}" type="pres">
      <dgm:prSet presAssocID="{74A844FD-FB39-44E9-BD5E-B3E602C89165}" presName="spaceRect" presStyleCnt="0"/>
      <dgm:spPr/>
    </dgm:pt>
    <dgm:pt modelId="{FA14BC7D-1A38-4EFD-B0E2-4C51529A3C99}" type="pres">
      <dgm:prSet presAssocID="{74A844FD-FB39-44E9-BD5E-B3E602C89165}" presName="textRect" presStyleLbl="revTx" presStyleIdx="2" presStyleCnt="4" custScaleX="108343">
        <dgm:presLayoutVars>
          <dgm:chMax val="1"/>
          <dgm:chPref val="1"/>
        </dgm:presLayoutVars>
      </dgm:prSet>
      <dgm:spPr/>
    </dgm:pt>
    <dgm:pt modelId="{D01C4CD3-AA35-4BB7-8573-C54E930E0D2C}" type="pres">
      <dgm:prSet presAssocID="{9EFD08D3-427F-4239-917B-C5BC9AF25C4F}" presName="sibTrans" presStyleCnt="0"/>
      <dgm:spPr/>
    </dgm:pt>
    <dgm:pt modelId="{52BAC099-B13F-4346-AA91-41D0805702ED}" type="pres">
      <dgm:prSet presAssocID="{7F4E0743-1092-44A9-9928-576FD71BA26C}" presName="compNode" presStyleCnt="0"/>
      <dgm:spPr/>
    </dgm:pt>
    <dgm:pt modelId="{8C563C67-FDA5-463A-90D2-1C2C62C74E98}" type="pres">
      <dgm:prSet presAssocID="{7F4E0743-1092-44A9-9928-576FD71BA26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list"/>
        </a:ext>
      </dgm:extLst>
    </dgm:pt>
    <dgm:pt modelId="{C182BFA2-3ADF-409F-BCD7-20B715C9A152}" type="pres">
      <dgm:prSet presAssocID="{7F4E0743-1092-44A9-9928-576FD71BA26C}" presName="spaceRect" presStyleCnt="0"/>
      <dgm:spPr/>
    </dgm:pt>
    <dgm:pt modelId="{EF78D847-772E-4EC4-B65B-A32E20B6BCDD}" type="pres">
      <dgm:prSet presAssocID="{7F4E0743-1092-44A9-9928-576FD71BA26C}" presName="textRect" presStyleLbl="revTx" presStyleIdx="3" presStyleCnt="4">
        <dgm:presLayoutVars>
          <dgm:chMax val="1"/>
          <dgm:chPref val="1"/>
        </dgm:presLayoutVars>
      </dgm:prSet>
      <dgm:spPr/>
    </dgm:pt>
  </dgm:ptLst>
  <dgm:cxnLst>
    <dgm:cxn modelId="{548EE710-B822-4544-9EDA-B015A0879CE7}" type="presOf" srcId="{826F647F-9748-4499-833F-F721B89B2774}" destId="{1B7D9396-8C43-44E2-8430-9CD60836503E}" srcOrd="0" destOrd="0" presId="urn:microsoft.com/office/officeart/2018/2/layout/IconLabelList"/>
    <dgm:cxn modelId="{408DFE39-5669-492B-BC39-81546D9F9CAB}" srcId="{826F647F-9748-4499-833F-F721B89B2774}" destId="{3BC11465-202D-46EA-90FB-0710A08954B2}" srcOrd="1" destOrd="0" parTransId="{FEA7F27B-4881-4D26-B928-3F4846207207}" sibTransId="{085B4624-7D61-4127-8F48-D546027B773B}"/>
    <dgm:cxn modelId="{9EBBB260-779C-4EDA-AFAE-4E35A1BDC666}" type="presOf" srcId="{7F4E0743-1092-44A9-9928-576FD71BA26C}" destId="{EF78D847-772E-4EC4-B65B-A32E20B6BCDD}" srcOrd="0" destOrd="0" presId="urn:microsoft.com/office/officeart/2018/2/layout/IconLabelList"/>
    <dgm:cxn modelId="{A32B1177-5668-4219-A624-022D8FC0CF85}" srcId="{826F647F-9748-4499-833F-F721B89B2774}" destId="{74A844FD-FB39-44E9-BD5E-B3E602C89165}" srcOrd="2" destOrd="0" parTransId="{7AC3A8BF-0401-421A-8A3E-DC392501D672}" sibTransId="{9EFD08D3-427F-4239-917B-C5BC9AF25C4F}"/>
    <dgm:cxn modelId="{097C657F-E68F-44F8-BD88-3FCFC276B559}" type="presOf" srcId="{626ED98D-CA6E-4F86-92AB-7A5CBD87523C}" destId="{997D7ABE-F447-41CD-9FC7-D3BEBBBAD181}" srcOrd="0" destOrd="0" presId="urn:microsoft.com/office/officeart/2018/2/layout/IconLabelList"/>
    <dgm:cxn modelId="{3C5428BE-356A-4CD6-AD15-968B7AC267D3}" type="presOf" srcId="{3BC11465-202D-46EA-90FB-0710A08954B2}" destId="{8C0DE1E5-A660-4A44-9F86-9F5C4B61E9D4}" srcOrd="0" destOrd="0" presId="urn:microsoft.com/office/officeart/2018/2/layout/IconLabelList"/>
    <dgm:cxn modelId="{82392ECA-6562-4356-8528-9F22DC9A9AA7}" srcId="{826F647F-9748-4499-833F-F721B89B2774}" destId="{7F4E0743-1092-44A9-9928-576FD71BA26C}" srcOrd="3" destOrd="0" parTransId="{EA897019-C9C1-473E-AD79-C9AC07FE5046}" sibTransId="{A574FC28-9B8E-4ECA-B46D-DB31C3C504FF}"/>
    <dgm:cxn modelId="{14D069D1-AEC3-4523-9860-4CD741AE11AE}" srcId="{826F647F-9748-4499-833F-F721B89B2774}" destId="{626ED98D-CA6E-4F86-92AB-7A5CBD87523C}" srcOrd="0" destOrd="0" parTransId="{71403ED6-E05D-4241-BABE-9A33684C2316}" sibTransId="{5DF91E24-804F-4A7B-97A9-63C39D2D4351}"/>
    <dgm:cxn modelId="{B6FEC0F5-1179-4049-8290-721554C85819}" type="presOf" srcId="{74A844FD-FB39-44E9-BD5E-B3E602C89165}" destId="{FA14BC7D-1A38-4EFD-B0E2-4C51529A3C99}" srcOrd="0" destOrd="0" presId="urn:microsoft.com/office/officeart/2018/2/layout/IconLabelList"/>
    <dgm:cxn modelId="{C2F84B0F-3315-4E21-8DD2-D86D775ACF49}" type="presParOf" srcId="{1B7D9396-8C43-44E2-8430-9CD60836503E}" destId="{425FCEEF-599F-481B-B070-8EF765626089}" srcOrd="0" destOrd="0" presId="urn:microsoft.com/office/officeart/2018/2/layout/IconLabelList"/>
    <dgm:cxn modelId="{A7C69392-DFCE-46E9-8C88-17ADA7ADFF52}" type="presParOf" srcId="{425FCEEF-599F-481B-B070-8EF765626089}" destId="{D8DDD75A-EEC6-4A2E-A304-0E9F8BB4F9A1}" srcOrd="0" destOrd="0" presId="urn:microsoft.com/office/officeart/2018/2/layout/IconLabelList"/>
    <dgm:cxn modelId="{5A5B2A18-89CE-450F-BA1F-607B7756A08E}" type="presParOf" srcId="{425FCEEF-599F-481B-B070-8EF765626089}" destId="{233340E8-70A7-43EB-A959-6D28DBD0B1C1}" srcOrd="1" destOrd="0" presId="urn:microsoft.com/office/officeart/2018/2/layout/IconLabelList"/>
    <dgm:cxn modelId="{CF29388F-9338-41A8-8614-D208D33978F9}" type="presParOf" srcId="{425FCEEF-599F-481B-B070-8EF765626089}" destId="{997D7ABE-F447-41CD-9FC7-D3BEBBBAD181}" srcOrd="2" destOrd="0" presId="urn:microsoft.com/office/officeart/2018/2/layout/IconLabelList"/>
    <dgm:cxn modelId="{CA0FA42E-66A8-4A38-A9FB-C395DA472C51}" type="presParOf" srcId="{1B7D9396-8C43-44E2-8430-9CD60836503E}" destId="{DFCE8540-69C6-40BF-A6EA-EFE18CD647BD}" srcOrd="1" destOrd="0" presId="urn:microsoft.com/office/officeart/2018/2/layout/IconLabelList"/>
    <dgm:cxn modelId="{932C5D66-F2E1-4100-8B38-DC93EBDD95E1}" type="presParOf" srcId="{1B7D9396-8C43-44E2-8430-9CD60836503E}" destId="{BD0D14C2-3F4D-4FF6-A502-630593C02A76}" srcOrd="2" destOrd="0" presId="urn:microsoft.com/office/officeart/2018/2/layout/IconLabelList"/>
    <dgm:cxn modelId="{18B47357-226F-4A0C-93CF-1BB5270F4B70}" type="presParOf" srcId="{BD0D14C2-3F4D-4FF6-A502-630593C02A76}" destId="{D60BFC66-3A4A-4ED1-8D0B-F27E7B4C170B}" srcOrd="0" destOrd="0" presId="urn:microsoft.com/office/officeart/2018/2/layout/IconLabelList"/>
    <dgm:cxn modelId="{1DA70156-F766-4438-9FB9-2A690DEFDB4C}" type="presParOf" srcId="{BD0D14C2-3F4D-4FF6-A502-630593C02A76}" destId="{051A82EB-88A2-4D4F-9EE9-B953CC66377A}" srcOrd="1" destOrd="0" presId="urn:microsoft.com/office/officeart/2018/2/layout/IconLabelList"/>
    <dgm:cxn modelId="{410DD686-F8B4-4576-A15D-EE1D85D239E3}" type="presParOf" srcId="{BD0D14C2-3F4D-4FF6-A502-630593C02A76}" destId="{8C0DE1E5-A660-4A44-9F86-9F5C4B61E9D4}" srcOrd="2" destOrd="0" presId="urn:microsoft.com/office/officeart/2018/2/layout/IconLabelList"/>
    <dgm:cxn modelId="{B0DEF23F-1FF2-45BC-84D3-0520DBB4E987}" type="presParOf" srcId="{1B7D9396-8C43-44E2-8430-9CD60836503E}" destId="{DE52D8B5-BCEF-4D50-9563-7BCA3CD59672}" srcOrd="3" destOrd="0" presId="urn:microsoft.com/office/officeart/2018/2/layout/IconLabelList"/>
    <dgm:cxn modelId="{8B1A0D07-014D-4A68-8418-B72C7EB71008}" type="presParOf" srcId="{1B7D9396-8C43-44E2-8430-9CD60836503E}" destId="{41A1BF5F-E068-4DAC-A53E-646F426318CF}" srcOrd="4" destOrd="0" presId="urn:microsoft.com/office/officeart/2018/2/layout/IconLabelList"/>
    <dgm:cxn modelId="{84B8247A-D1EF-4D27-8103-200125898036}" type="presParOf" srcId="{41A1BF5F-E068-4DAC-A53E-646F426318CF}" destId="{07F959E3-66E7-4211-9EAF-192D77D7B187}" srcOrd="0" destOrd="0" presId="urn:microsoft.com/office/officeart/2018/2/layout/IconLabelList"/>
    <dgm:cxn modelId="{FDA53943-22D4-4A3C-A999-1B90CA899E7C}" type="presParOf" srcId="{41A1BF5F-E068-4DAC-A53E-646F426318CF}" destId="{F5EA95F5-D796-41AD-8D8A-5880C4FB2DF8}" srcOrd="1" destOrd="0" presId="urn:microsoft.com/office/officeart/2018/2/layout/IconLabelList"/>
    <dgm:cxn modelId="{ABE974E8-D4B2-4E8C-8328-48F0E91EFFAC}" type="presParOf" srcId="{41A1BF5F-E068-4DAC-A53E-646F426318CF}" destId="{FA14BC7D-1A38-4EFD-B0E2-4C51529A3C99}" srcOrd="2" destOrd="0" presId="urn:microsoft.com/office/officeart/2018/2/layout/IconLabelList"/>
    <dgm:cxn modelId="{2A56672B-703E-4DF4-904D-4044700F5ADC}" type="presParOf" srcId="{1B7D9396-8C43-44E2-8430-9CD60836503E}" destId="{D01C4CD3-AA35-4BB7-8573-C54E930E0D2C}" srcOrd="5" destOrd="0" presId="urn:microsoft.com/office/officeart/2018/2/layout/IconLabelList"/>
    <dgm:cxn modelId="{4C335EEB-405D-4F73-ABF7-96B065AF9C51}" type="presParOf" srcId="{1B7D9396-8C43-44E2-8430-9CD60836503E}" destId="{52BAC099-B13F-4346-AA91-41D0805702ED}" srcOrd="6" destOrd="0" presId="urn:microsoft.com/office/officeart/2018/2/layout/IconLabelList"/>
    <dgm:cxn modelId="{66C3CEDF-EAE9-4CBC-870F-69B68D18AB51}" type="presParOf" srcId="{52BAC099-B13F-4346-AA91-41D0805702ED}" destId="{8C563C67-FDA5-463A-90D2-1C2C62C74E98}" srcOrd="0" destOrd="0" presId="urn:microsoft.com/office/officeart/2018/2/layout/IconLabelList"/>
    <dgm:cxn modelId="{A6E4C82D-13DE-4AEC-8DDB-4862D221E66D}" type="presParOf" srcId="{52BAC099-B13F-4346-AA91-41D0805702ED}" destId="{C182BFA2-3ADF-409F-BCD7-20B715C9A152}" srcOrd="1" destOrd="0" presId="urn:microsoft.com/office/officeart/2018/2/layout/IconLabelList"/>
    <dgm:cxn modelId="{2DCBDAD5-5004-49D0-97CB-80EF91CB715B}" type="presParOf" srcId="{52BAC099-B13F-4346-AA91-41D0805702ED}" destId="{EF78D847-772E-4EC4-B65B-A32E20B6BCDD}"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8565F3F-EB1B-4C50-A75E-571E1C49D8A3}"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254493AB-19B0-45E6-9D4E-DDE237206E39}">
      <dgm:prSet/>
      <dgm:spPr/>
      <dgm:t>
        <a:bodyPr/>
        <a:lstStyle/>
        <a:p>
          <a:r>
            <a:rPr lang="nl-NL"/>
            <a:t>Encryption</a:t>
          </a:r>
          <a:endParaRPr lang="en-US"/>
        </a:p>
      </dgm:t>
    </dgm:pt>
    <dgm:pt modelId="{6E909948-B07D-4351-8A2E-050F45E0C07A}" type="parTrans" cxnId="{C0D2F678-2C18-476D-A240-ACC341AA0AE0}">
      <dgm:prSet/>
      <dgm:spPr/>
      <dgm:t>
        <a:bodyPr/>
        <a:lstStyle/>
        <a:p>
          <a:endParaRPr lang="en-US"/>
        </a:p>
      </dgm:t>
    </dgm:pt>
    <dgm:pt modelId="{DAC256A8-7CCF-4BE7-A3A4-25775DFEFCE6}" type="sibTrans" cxnId="{C0D2F678-2C18-476D-A240-ACC341AA0AE0}">
      <dgm:prSet/>
      <dgm:spPr/>
      <dgm:t>
        <a:bodyPr/>
        <a:lstStyle/>
        <a:p>
          <a:endParaRPr lang="en-US"/>
        </a:p>
      </dgm:t>
    </dgm:pt>
    <dgm:pt modelId="{A5E5C0E9-04A9-48D5-873F-720132F8F7AF}">
      <dgm:prSet/>
      <dgm:spPr/>
      <dgm:t>
        <a:bodyPr/>
        <a:lstStyle/>
        <a:p>
          <a:r>
            <a:rPr lang="nl-NL"/>
            <a:t>Authentication</a:t>
          </a:r>
          <a:endParaRPr lang="en-US"/>
        </a:p>
      </dgm:t>
    </dgm:pt>
    <dgm:pt modelId="{59E93311-F851-4D28-96F8-A23DBEAA9FB3}" type="parTrans" cxnId="{DF5F8DA4-3833-443B-AACD-F5C69135005B}">
      <dgm:prSet/>
      <dgm:spPr/>
      <dgm:t>
        <a:bodyPr/>
        <a:lstStyle/>
        <a:p>
          <a:endParaRPr lang="en-US"/>
        </a:p>
      </dgm:t>
    </dgm:pt>
    <dgm:pt modelId="{0D942817-CE73-45F7-91B6-70A850152D66}" type="sibTrans" cxnId="{DF5F8DA4-3833-443B-AACD-F5C69135005B}">
      <dgm:prSet/>
      <dgm:spPr/>
      <dgm:t>
        <a:bodyPr/>
        <a:lstStyle/>
        <a:p>
          <a:endParaRPr lang="en-US"/>
        </a:p>
      </dgm:t>
    </dgm:pt>
    <dgm:pt modelId="{A417B192-3D91-4FE3-9F50-12818D2F6A54}">
      <dgm:prSet/>
      <dgm:spPr/>
      <dgm:t>
        <a:bodyPr/>
        <a:lstStyle/>
        <a:p>
          <a:r>
            <a:rPr lang="nl-NL"/>
            <a:t>OAuth &amp; OpenID Connect</a:t>
          </a:r>
          <a:endParaRPr lang="en-US"/>
        </a:p>
      </dgm:t>
    </dgm:pt>
    <dgm:pt modelId="{51E34882-0CB7-4CC3-9800-9D8D673D6940}" type="parTrans" cxnId="{10612FFF-9405-4978-9F00-C044F33DC313}">
      <dgm:prSet/>
      <dgm:spPr/>
      <dgm:t>
        <a:bodyPr/>
        <a:lstStyle/>
        <a:p>
          <a:endParaRPr lang="en-US"/>
        </a:p>
      </dgm:t>
    </dgm:pt>
    <dgm:pt modelId="{AA64A45E-7708-4FFA-AAC6-EC1A54FA8E16}" type="sibTrans" cxnId="{10612FFF-9405-4978-9F00-C044F33DC313}">
      <dgm:prSet/>
      <dgm:spPr/>
      <dgm:t>
        <a:bodyPr/>
        <a:lstStyle/>
        <a:p>
          <a:endParaRPr lang="en-US"/>
        </a:p>
      </dgm:t>
    </dgm:pt>
    <dgm:pt modelId="{ED5EEE66-F6EF-4E02-8EA9-0DB2EF2F5360}">
      <dgm:prSet/>
      <dgm:spPr/>
      <dgm:t>
        <a:bodyPr/>
        <a:lstStyle/>
        <a:p>
          <a:r>
            <a:rPr lang="nl-NL"/>
            <a:t>Call Security Experts</a:t>
          </a:r>
          <a:endParaRPr lang="en-US"/>
        </a:p>
      </dgm:t>
    </dgm:pt>
    <dgm:pt modelId="{35275939-B7BD-4BA2-9558-29BB89EC0CC4}" type="parTrans" cxnId="{BEB5C918-E4DC-45E4-86BC-6631B4B4E677}">
      <dgm:prSet/>
      <dgm:spPr/>
      <dgm:t>
        <a:bodyPr/>
        <a:lstStyle/>
        <a:p>
          <a:endParaRPr lang="en-US"/>
        </a:p>
      </dgm:t>
    </dgm:pt>
    <dgm:pt modelId="{1B205ADE-E96C-4EC8-A827-62C2E827E8E4}" type="sibTrans" cxnId="{BEB5C918-E4DC-45E4-86BC-6631B4B4E677}">
      <dgm:prSet/>
      <dgm:spPr/>
      <dgm:t>
        <a:bodyPr/>
        <a:lstStyle/>
        <a:p>
          <a:endParaRPr lang="en-US"/>
        </a:p>
      </dgm:t>
    </dgm:pt>
    <dgm:pt modelId="{B238227D-753B-4D9A-AA4B-6C52F42B35F2}">
      <dgm:prSet/>
      <dgm:spPr/>
      <dgm:t>
        <a:bodyPr/>
        <a:lstStyle/>
        <a:p>
          <a:r>
            <a:rPr lang="en-US" dirty="0"/>
            <a:t>Audit, Log and Version</a:t>
          </a:r>
        </a:p>
      </dgm:t>
    </dgm:pt>
    <dgm:pt modelId="{7C907C7E-79A7-410B-B55C-6A6B1C3E4834}" type="parTrans" cxnId="{E2A5FD21-62A1-432D-AFCC-47DBA952419A}">
      <dgm:prSet/>
      <dgm:spPr/>
      <dgm:t>
        <a:bodyPr/>
        <a:lstStyle/>
        <a:p>
          <a:endParaRPr lang="en-US"/>
        </a:p>
      </dgm:t>
    </dgm:pt>
    <dgm:pt modelId="{15CE845C-2A03-47BB-B112-A18776560FE8}" type="sibTrans" cxnId="{E2A5FD21-62A1-432D-AFCC-47DBA952419A}">
      <dgm:prSet/>
      <dgm:spPr/>
      <dgm:t>
        <a:bodyPr/>
        <a:lstStyle/>
        <a:p>
          <a:endParaRPr lang="en-US"/>
        </a:p>
      </dgm:t>
    </dgm:pt>
    <dgm:pt modelId="{D90FC17B-3637-4573-BA2C-44BE4697C1C5}">
      <dgm:prSet/>
      <dgm:spPr/>
      <dgm:t>
        <a:bodyPr/>
        <a:lstStyle/>
        <a:p>
          <a:r>
            <a:rPr lang="en-US"/>
            <a:t>Share as Little as Possible</a:t>
          </a:r>
        </a:p>
      </dgm:t>
    </dgm:pt>
    <dgm:pt modelId="{0F3159CD-8A00-49AC-99AF-C63BD3097129}" type="parTrans" cxnId="{47AF02C9-BAA0-4BD4-9D4C-87AE5EE211B1}">
      <dgm:prSet/>
      <dgm:spPr/>
      <dgm:t>
        <a:bodyPr/>
        <a:lstStyle/>
        <a:p>
          <a:endParaRPr lang="en-US"/>
        </a:p>
      </dgm:t>
    </dgm:pt>
    <dgm:pt modelId="{BE0C5BEB-3E45-4121-BC0B-B9051990009B}" type="sibTrans" cxnId="{47AF02C9-BAA0-4BD4-9D4C-87AE5EE211B1}">
      <dgm:prSet/>
      <dgm:spPr/>
      <dgm:t>
        <a:bodyPr/>
        <a:lstStyle/>
        <a:p>
          <a:endParaRPr lang="en-US"/>
        </a:p>
      </dgm:t>
    </dgm:pt>
    <dgm:pt modelId="{6643AB2F-CA75-4512-86C1-9A3E072B55EC}">
      <dgm:prSet/>
      <dgm:spPr/>
      <dgm:t>
        <a:bodyPr/>
        <a:lstStyle/>
        <a:p>
          <a:r>
            <a:rPr lang="en-US"/>
            <a:t>System Protection with Throttling and Quotas</a:t>
          </a:r>
        </a:p>
      </dgm:t>
    </dgm:pt>
    <dgm:pt modelId="{6FDA425F-7887-46D1-BA0D-C2B606D3AB8E}" type="parTrans" cxnId="{98A5D480-1900-4EEC-A1D2-C0FFE39C8993}">
      <dgm:prSet/>
      <dgm:spPr/>
      <dgm:t>
        <a:bodyPr/>
        <a:lstStyle/>
        <a:p>
          <a:endParaRPr lang="en-US"/>
        </a:p>
      </dgm:t>
    </dgm:pt>
    <dgm:pt modelId="{EE56A79B-518E-4748-90CA-2BD2D3006D0A}" type="sibTrans" cxnId="{98A5D480-1900-4EEC-A1D2-C0FFE39C8993}">
      <dgm:prSet/>
      <dgm:spPr/>
      <dgm:t>
        <a:bodyPr/>
        <a:lstStyle/>
        <a:p>
          <a:endParaRPr lang="en-US"/>
        </a:p>
      </dgm:t>
    </dgm:pt>
    <dgm:pt modelId="{087A9F63-C1D0-4F70-B21A-62B3745D510B}">
      <dgm:prSet/>
      <dgm:spPr/>
      <dgm:t>
        <a:bodyPr/>
        <a:lstStyle/>
        <a:p>
          <a:r>
            <a:rPr lang="nl-NL"/>
            <a:t>Data Validation</a:t>
          </a:r>
          <a:endParaRPr lang="en-US"/>
        </a:p>
      </dgm:t>
    </dgm:pt>
    <dgm:pt modelId="{EA8BC0CA-2169-41B2-B1B2-CC974A8EDA25}" type="parTrans" cxnId="{E8C874CE-1261-4D0D-949C-6B9BBFD78E42}">
      <dgm:prSet/>
      <dgm:spPr/>
      <dgm:t>
        <a:bodyPr/>
        <a:lstStyle/>
        <a:p>
          <a:endParaRPr lang="en-US"/>
        </a:p>
      </dgm:t>
    </dgm:pt>
    <dgm:pt modelId="{897830D4-7D4C-4F80-A5CA-C57F71307A64}" type="sibTrans" cxnId="{E8C874CE-1261-4D0D-949C-6B9BBFD78E42}">
      <dgm:prSet/>
      <dgm:spPr/>
      <dgm:t>
        <a:bodyPr/>
        <a:lstStyle/>
        <a:p>
          <a:endParaRPr lang="en-US"/>
        </a:p>
      </dgm:t>
    </dgm:pt>
    <dgm:pt modelId="{225AFB2B-91F9-467E-B97D-CD68089A27F0}">
      <dgm:prSet/>
      <dgm:spPr/>
      <dgm:t>
        <a:bodyPr/>
        <a:lstStyle/>
        <a:p>
          <a:r>
            <a:rPr lang="nl-NL"/>
            <a:t>Infrastructure</a:t>
          </a:r>
          <a:endParaRPr lang="en-US"/>
        </a:p>
      </dgm:t>
    </dgm:pt>
    <dgm:pt modelId="{6B8C833A-DE86-465E-998B-3981A4F9549F}" type="parTrans" cxnId="{19BA0610-C4DE-4981-BC79-F32862D1DB25}">
      <dgm:prSet/>
      <dgm:spPr/>
      <dgm:t>
        <a:bodyPr/>
        <a:lstStyle/>
        <a:p>
          <a:endParaRPr lang="en-US"/>
        </a:p>
      </dgm:t>
    </dgm:pt>
    <dgm:pt modelId="{B1CBA7B6-4784-489E-A0DA-D4900984B688}" type="sibTrans" cxnId="{19BA0610-C4DE-4981-BC79-F32862D1DB25}">
      <dgm:prSet/>
      <dgm:spPr/>
      <dgm:t>
        <a:bodyPr/>
        <a:lstStyle/>
        <a:p>
          <a:endParaRPr lang="en-US"/>
        </a:p>
      </dgm:t>
    </dgm:pt>
    <dgm:pt modelId="{268201AA-E901-476A-AD76-A839977C8CFB}">
      <dgm:prSet/>
      <dgm:spPr/>
      <dgm:t>
        <a:bodyPr/>
        <a:lstStyle/>
        <a:p>
          <a:r>
            <a:rPr lang="nl-NL" dirty="0"/>
            <a:t>OWASP top 10</a:t>
          </a:r>
          <a:endParaRPr lang="en-US" dirty="0"/>
        </a:p>
      </dgm:t>
    </dgm:pt>
    <dgm:pt modelId="{D76F8450-90FA-4457-A694-05EDFE893F9B}" type="parTrans" cxnId="{69BCE64C-C1AB-47DF-BDC6-10AB8B997DCA}">
      <dgm:prSet/>
      <dgm:spPr/>
      <dgm:t>
        <a:bodyPr/>
        <a:lstStyle/>
        <a:p>
          <a:endParaRPr lang="en-US"/>
        </a:p>
      </dgm:t>
    </dgm:pt>
    <dgm:pt modelId="{14CFA94C-373D-4723-AACC-ACF11B51BE64}" type="sibTrans" cxnId="{69BCE64C-C1AB-47DF-BDC6-10AB8B997DCA}">
      <dgm:prSet/>
      <dgm:spPr/>
      <dgm:t>
        <a:bodyPr/>
        <a:lstStyle/>
        <a:p>
          <a:endParaRPr lang="en-US"/>
        </a:p>
      </dgm:t>
    </dgm:pt>
    <dgm:pt modelId="{A5A727DC-CC76-42D8-B8D9-07B9DB70ACC6}">
      <dgm:prSet/>
      <dgm:spPr/>
      <dgm:t>
        <a:bodyPr/>
        <a:lstStyle/>
        <a:p>
          <a:r>
            <a:rPr lang="nl-NL" dirty="0"/>
            <a:t>API Gateway</a:t>
          </a:r>
          <a:endParaRPr lang="en-US" dirty="0"/>
        </a:p>
      </dgm:t>
    </dgm:pt>
    <dgm:pt modelId="{54B8A2CA-3FB2-4644-BEEC-DDF9582DD799}" type="parTrans" cxnId="{27F58632-3654-4156-AB09-7CA654577EB3}">
      <dgm:prSet/>
      <dgm:spPr/>
      <dgm:t>
        <a:bodyPr/>
        <a:lstStyle/>
        <a:p>
          <a:endParaRPr lang="en-US"/>
        </a:p>
      </dgm:t>
    </dgm:pt>
    <dgm:pt modelId="{691F238B-4F7E-4182-935E-7B6FF6B15F08}" type="sibTrans" cxnId="{27F58632-3654-4156-AB09-7CA654577EB3}">
      <dgm:prSet/>
      <dgm:spPr/>
      <dgm:t>
        <a:bodyPr/>
        <a:lstStyle/>
        <a:p>
          <a:endParaRPr lang="en-US"/>
        </a:p>
      </dgm:t>
    </dgm:pt>
    <dgm:pt modelId="{E5B40ABB-8B09-445A-AA6E-FE1DAAE6FED3}">
      <dgm:prSet/>
      <dgm:spPr/>
      <dgm:t>
        <a:bodyPr/>
        <a:lstStyle/>
        <a:p>
          <a:r>
            <a:rPr lang="nl-NL"/>
            <a:t>API Firewalling</a:t>
          </a:r>
          <a:endParaRPr lang="en-US" dirty="0"/>
        </a:p>
      </dgm:t>
    </dgm:pt>
    <dgm:pt modelId="{3F00B024-0D49-4D59-8577-D72350CACA52}" type="parTrans" cxnId="{3189B268-707F-4D37-9C9A-326FF71A58A5}">
      <dgm:prSet/>
      <dgm:spPr/>
    </dgm:pt>
    <dgm:pt modelId="{8DCBEAE6-40C9-4D71-AB03-6AFAC0C08347}" type="sibTrans" cxnId="{3189B268-707F-4D37-9C9A-326FF71A58A5}">
      <dgm:prSet/>
      <dgm:spPr/>
    </dgm:pt>
    <dgm:pt modelId="{21C1B99A-4344-410F-9BEC-A1D6770EE37E}" type="pres">
      <dgm:prSet presAssocID="{D8565F3F-EB1B-4C50-A75E-571E1C49D8A3}" presName="diagram" presStyleCnt="0">
        <dgm:presLayoutVars>
          <dgm:dir/>
          <dgm:resizeHandles val="exact"/>
        </dgm:presLayoutVars>
      </dgm:prSet>
      <dgm:spPr/>
    </dgm:pt>
    <dgm:pt modelId="{709E92A5-0AA2-45A8-B1A5-AB9E0D8C7557}" type="pres">
      <dgm:prSet presAssocID="{254493AB-19B0-45E6-9D4E-DDE237206E39}" presName="node" presStyleLbl="node1" presStyleIdx="0" presStyleCnt="12">
        <dgm:presLayoutVars>
          <dgm:bulletEnabled val="1"/>
        </dgm:presLayoutVars>
      </dgm:prSet>
      <dgm:spPr/>
    </dgm:pt>
    <dgm:pt modelId="{F3516E5E-6736-4357-A388-87321F3E84E2}" type="pres">
      <dgm:prSet presAssocID="{DAC256A8-7CCF-4BE7-A3A4-25775DFEFCE6}" presName="sibTrans" presStyleCnt="0"/>
      <dgm:spPr/>
    </dgm:pt>
    <dgm:pt modelId="{11FF2CA4-BD71-43A4-84E2-3D0C7AA5DCAF}" type="pres">
      <dgm:prSet presAssocID="{A5E5C0E9-04A9-48D5-873F-720132F8F7AF}" presName="node" presStyleLbl="node1" presStyleIdx="1" presStyleCnt="12">
        <dgm:presLayoutVars>
          <dgm:bulletEnabled val="1"/>
        </dgm:presLayoutVars>
      </dgm:prSet>
      <dgm:spPr/>
    </dgm:pt>
    <dgm:pt modelId="{6CF34001-C8C4-49D7-A0E0-95D3E2FFBA81}" type="pres">
      <dgm:prSet presAssocID="{0D942817-CE73-45F7-91B6-70A850152D66}" presName="sibTrans" presStyleCnt="0"/>
      <dgm:spPr/>
    </dgm:pt>
    <dgm:pt modelId="{CA921C21-B9D3-4B23-811E-A835444DC758}" type="pres">
      <dgm:prSet presAssocID="{A417B192-3D91-4FE3-9F50-12818D2F6A54}" presName="node" presStyleLbl="node1" presStyleIdx="2" presStyleCnt="12">
        <dgm:presLayoutVars>
          <dgm:bulletEnabled val="1"/>
        </dgm:presLayoutVars>
      </dgm:prSet>
      <dgm:spPr/>
    </dgm:pt>
    <dgm:pt modelId="{B1E65788-0DA0-41F9-8EA5-9938CA927944}" type="pres">
      <dgm:prSet presAssocID="{AA64A45E-7708-4FFA-AAC6-EC1A54FA8E16}" presName="sibTrans" presStyleCnt="0"/>
      <dgm:spPr/>
    </dgm:pt>
    <dgm:pt modelId="{33CFA05D-FA91-471A-A476-251255C41F13}" type="pres">
      <dgm:prSet presAssocID="{ED5EEE66-F6EF-4E02-8EA9-0DB2EF2F5360}" presName="node" presStyleLbl="node1" presStyleIdx="3" presStyleCnt="12">
        <dgm:presLayoutVars>
          <dgm:bulletEnabled val="1"/>
        </dgm:presLayoutVars>
      </dgm:prSet>
      <dgm:spPr/>
    </dgm:pt>
    <dgm:pt modelId="{9506A945-A504-4A79-9226-D9F8486AF01F}" type="pres">
      <dgm:prSet presAssocID="{1B205ADE-E96C-4EC8-A827-62C2E827E8E4}" presName="sibTrans" presStyleCnt="0"/>
      <dgm:spPr/>
    </dgm:pt>
    <dgm:pt modelId="{604C889A-D996-4644-ABA1-D4C2605969EC}" type="pres">
      <dgm:prSet presAssocID="{B238227D-753B-4D9A-AA4B-6C52F42B35F2}" presName="node" presStyleLbl="node1" presStyleIdx="4" presStyleCnt="12">
        <dgm:presLayoutVars>
          <dgm:bulletEnabled val="1"/>
        </dgm:presLayoutVars>
      </dgm:prSet>
      <dgm:spPr/>
    </dgm:pt>
    <dgm:pt modelId="{28CE2782-924C-4E71-8AE2-3E0B9B12598A}" type="pres">
      <dgm:prSet presAssocID="{15CE845C-2A03-47BB-B112-A18776560FE8}" presName="sibTrans" presStyleCnt="0"/>
      <dgm:spPr/>
    </dgm:pt>
    <dgm:pt modelId="{A5085327-1BFD-4C03-B94F-25A7D8F7E561}" type="pres">
      <dgm:prSet presAssocID="{D90FC17B-3637-4573-BA2C-44BE4697C1C5}" presName="node" presStyleLbl="node1" presStyleIdx="5" presStyleCnt="12">
        <dgm:presLayoutVars>
          <dgm:bulletEnabled val="1"/>
        </dgm:presLayoutVars>
      </dgm:prSet>
      <dgm:spPr/>
    </dgm:pt>
    <dgm:pt modelId="{0611335A-D10B-4379-9744-0B336AC1758A}" type="pres">
      <dgm:prSet presAssocID="{BE0C5BEB-3E45-4121-BC0B-B9051990009B}" presName="sibTrans" presStyleCnt="0"/>
      <dgm:spPr/>
    </dgm:pt>
    <dgm:pt modelId="{24501F56-5EFE-41AA-AE07-883E874965BD}" type="pres">
      <dgm:prSet presAssocID="{6643AB2F-CA75-4512-86C1-9A3E072B55EC}" presName="node" presStyleLbl="node1" presStyleIdx="6" presStyleCnt="12">
        <dgm:presLayoutVars>
          <dgm:bulletEnabled val="1"/>
        </dgm:presLayoutVars>
      </dgm:prSet>
      <dgm:spPr/>
    </dgm:pt>
    <dgm:pt modelId="{0178F07D-17F0-425D-9CEF-AB8E8EDEDBA6}" type="pres">
      <dgm:prSet presAssocID="{EE56A79B-518E-4748-90CA-2BD2D3006D0A}" presName="sibTrans" presStyleCnt="0"/>
      <dgm:spPr/>
    </dgm:pt>
    <dgm:pt modelId="{90CDBCCC-7CE6-4357-B77E-26CC23F23E31}" type="pres">
      <dgm:prSet presAssocID="{087A9F63-C1D0-4F70-B21A-62B3745D510B}" presName="node" presStyleLbl="node1" presStyleIdx="7" presStyleCnt="12">
        <dgm:presLayoutVars>
          <dgm:bulletEnabled val="1"/>
        </dgm:presLayoutVars>
      </dgm:prSet>
      <dgm:spPr/>
    </dgm:pt>
    <dgm:pt modelId="{F50A807F-AFF5-4713-95D6-124C83C37444}" type="pres">
      <dgm:prSet presAssocID="{897830D4-7D4C-4F80-A5CA-C57F71307A64}" presName="sibTrans" presStyleCnt="0"/>
      <dgm:spPr/>
    </dgm:pt>
    <dgm:pt modelId="{BAEA6354-EF25-4976-9613-FCCC58D4E0FB}" type="pres">
      <dgm:prSet presAssocID="{225AFB2B-91F9-467E-B97D-CD68089A27F0}" presName="node" presStyleLbl="node1" presStyleIdx="8" presStyleCnt="12">
        <dgm:presLayoutVars>
          <dgm:bulletEnabled val="1"/>
        </dgm:presLayoutVars>
      </dgm:prSet>
      <dgm:spPr/>
    </dgm:pt>
    <dgm:pt modelId="{4D7CE204-4753-4282-AA06-20AFA3A04C11}" type="pres">
      <dgm:prSet presAssocID="{B1CBA7B6-4784-489E-A0DA-D4900984B688}" presName="sibTrans" presStyleCnt="0"/>
      <dgm:spPr/>
    </dgm:pt>
    <dgm:pt modelId="{DC566DDC-576F-4779-9D3B-41733D07E41C}" type="pres">
      <dgm:prSet presAssocID="{268201AA-E901-476A-AD76-A839977C8CFB}" presName="node" presStyleLbl="node1" presStyleIdx="9" presStyleCnt="12">
        <dgm:presLayoutVars>
          <dgm:bulletEnabled val="1"/>
        </dgm:presLayoutVars>
      </dgm:prSet>
      <dgm:spPr/>
    </dgm:pt>
    <dgm:pt modelId="{2F24CE4A-9760-415A-9236-88D41F263AB8}" type="pres">
      <dgm:prSet presAssocID="{14CFA94C-373D-4723-AACC-ACF11B51BE64}" presName="sibTrans" presStyleCnt="0"/>
      <dgm:spPr/>
    </dgm:pt>
    <dgm:pt modelId="{7452BA89-8550-4A0D-924F-C26F7E1AFE69}" type="pres">
      <dgm:prSet presAssocID="{A5A727DC-CC76-42D8-B8D9-07B9DB70ACC6}" presName="node" presStyleLbl="node1" presStyleIdx="10" presStyleCnt="12">
        <dgm:presLayoutVars>
          <dgm:bulletEnabled val="1"/>
        </dgm:presLayoutVars>
      </dgm:prSet>
      <dgm:spPr/>
    </dgm:pt>
    <dgm:pt modelId="{862E89F8-6323-46BF-8BDC-B765FEC9E984}" type="pres">
      <dgm:prSet presAssocID="{691F238B-4F7E-4182-935E-7B6FF6B15F08}" presName="sibTrans" presStyleCnt="0"/>
      <dgm:spPr/>
    </dgm:pt>
    <dgm:pt modelId="{0CA4BFDB-A804-4DC7-B2FA-F9591A85EBBD}" type="pres">
      <dgm:prSet presAssocID="{E5B40ABB-8B09-445A-AA6E-FE1DAAE6FED3}" presName="node" presStyleLbl="node1" presStyleIdx="11" presStyleCnt="12">
        <dgm:presLayoutVars>
          <dgm:bulletEnabled val="1"/>
        </dgm:presLayoutVars>
      </dgm:prSet>
      <dgm:spPr/>
    </dgm:pt>
  </dgm:ptLst>
  <dgm:cxnLst>
    <dgm:cxn modelId="{7CD0C705-E32E-4304-8092-6DBADE455A52}" type="presOf" srcId="{A417B192-3D91-4FE3-9F50-12818D2F6A54}" destId="{CA921C21-B9D3-4B23-811E-A835444DC758}" srcOrd="0" destOrd="0" presId="urn:microsoft.com/office/officeart/2005/8/layout/default"/>
    <dgm:cxn modelId="{19BA0610-C4DE-4981-BC79-F32862D1DB25}" srcId="{D8565F3F-EB1B-4C50-A75E-571E1C49D8A3}" destId="{225AFB2B-91F9-467E-B97D-CD68089A27F0}" srcOrd="8" destOrd="0" parTransId="{6B8C833A-DE86-465E-998B-3981A4F9549F}" sibTransId="{B1CBA7B6-4784-489E-A0DA-D4900984B688}"/>
    <dgm:cxn modelId="{BEB5C918-E4DC-45E4-86BC-6631B4B4E677}" srcId="{D8565F3F-EB1B-4C50-A75E-571E1C49D8A3}" destId="{ED5EEE66-F6EF-4E02-8EA9-0DB2EF2F5360}" srcOrd="3" destOrd="0" parTransId="{35275939-B7BD-4BA2-9558-29BB89EC0CC4}" sibTransId="{1B205ADE-E96C-4EC8-A827-62C2E827E8E4}"/>
    <dgm:cxn modelId="{E2A5FD21-62A1-432D-AFCC-47DBA952419A}" srcId="{D8565F3F-EB1B-4C50-A75E-571E1C49D8A3}" destId="{B238227D-753B-4D9A-AA4B-6C52F42B35F2}" srcOrd="4" destOrd="0" parTransId="{7C907C7E-79A7-410B-B55C-6A6B1C3E4834}" sibTransId="{15CE845C-2A03-47BB-B112-A18776560FE8}"/>
    <dgm:cxn modelId="{F4B29D22-3A8D-437E-B7FA-55F3BBBC2315}" type="presOf" srcId="{D90FC17B-3637-4573-BA2C-44BE4697C1C5}" destId="{A5085327-1BFD-4C03-B94F-25A7D8F7E561}" srcOrd="0" destOrd="0" presId="urn:microsoft.com/office/officeart/2005/8/layout/default"/>
    <dgm:cxn modelId="{27F58632-3654-4156-AB09-7CA654577EB3}" srcId="{D8565F3F-EB1B-4C50-A75E-571E1C49D8A3}" destId="{A5A727DC-CC76-42D8-B8D9-07B9DB70ACC6}" srcOrd="10" destOrd="0" parTransId="{54B8A2CA-3FB2-4644-BEEC-DDF9582DD799}" sibTransId="{691F238B-4F7E-4182-935E-7B6FF6B15F08}"/>
    <dgm:cxn modelId="{8F887A62-382E-41B4-B141-14830A044E0E}" type="presOf" srcId="{D8565F3F-EB1B-4C50-A75E-571E1C49D8A3}" destId="{21C1B99A-4344-410F-9BEC-A1D6770EE37E}" srcOrd="0" destOrd="0" presId="urn:microsoft.com/office/officeart/2005/8/layout/default"/>
    <dgm:cxn modelId="{3189B268-707F-4D37-9C9A-326FF71A58A5}" srcId="{D8565F3F-EB1B-4C50-A75E-571E1C49D8A3}" destId="{E5B40ABB-8B09-445A-AA6E-FE1DAAE6FED3}" srcOrd="11" destOrd="0" parTransId="{3F00B024-0D49-4D59-8577-D72350CACA52}" sibTransId="{8DCBEAE6-40C9-4D71-AB03-6AFAC0C08347}"/>
    <dgm:cxn modelId="{69BCE64C-C1AB-47DF-BDC6-10AB8B997DCA}" srcId="{D8565F3F-EB1B-4C50-A75E-571E1C49D8A3}" destId="{268201AA-E901-476A-AD76-A839977C8CFB}" srcOrd="9" destOrd="0" parTransId="{D76F8450-90FA-4457-A694-05EDFE893F9B}" sibTransId="{14CFA94C-373D-4723-AACC-ACF11B51BE64}"/>
    <dgm:cxn modelId="{6E5D854E-F750-489C-B3B0-07877E657CF6}" type="presOf" srcId="{A5E5C0E9-04A9-48D5-873F-720132F8F7AF}" destId="{11FF2CA4-BD71-43A4-84E2-3D0C7AA5DCAF}" srcOrd="0" destOrd="0" presId="urn:microsoft.com/office/officeart/2005/8/layout/default"/>
    <dgm:cxn modelId="{C0D2F678-2C18-476D-A240-ACC341AA0AE0}" srcId="{D8565F3F-EB1B-4C50-A75E-571E1C49D8A3}" destId="{254493AB-19B0-45E6-9D4E-DDE237206E39}" srcOrd="0" destOrd="0" parTransId="{6E909948-B07D-4351-8A2E-050F45E0C07A}" sibTransId="{DAC256A8-7CCF-4BE7-A3A4-25775DFEFCE6}"/>
    <dgm:cxn modelId="{B1BB197E-BB5A-43C0-8D60-F64A8C943686}" type="presOf" srcId="{A5A727DC-CC76-42D8-B8D9-07B9DB70ACC6}" destId="{7452BA89-8550-4A0D-924F-C26F7E1AFE69}" srcOrd="0" destOrd="0" presId="urn:microsoft.com/office/officeart/2005/8/layout/default"/>
    <dgm:cxn modelId="{98A5D480-1900-4EEC-A1D2-C0FFE39C8993}" srcId="{D8565F3F-EB1B-4C50-A75E-571E1C49D8A3}" destId="{6643AB2F-CA75-4512-86C1-9A3E072B55EC}" srcOrd="6" destOrd="0" parTransId="{6FDA425F-7887-46D1-BA0D-C2B606D3AB8E}" sibTransId="{EE56A79B-518E-4748-90CA-2BD2D3006D0A}"/>
    <dgm:cxn modelId="{B8182590-960D-4FE1-84CF-EF6E03567D69}" type="presOf" srcId="{225AFB2B-91F9-467E-B97D-CD68089A27F0}" destId="{BAEA6354-EF25-4976-9613-FCCC58D4E0FB}" srcOrd="0" destOrd="0" presId="urn:microsoft.com/office/officeart/2005/8/layout/default"/>
    <dgm:cxn modelId="{DF5F8DA4-3833-443B-AACD-F5C69135005B}" srcId="{D8565F3F-EB1B-4C50-A75E-571E1C49D8A3}" destId="{A5E5C0E9-04A9-48D5-873F-720132F8F7AF}" srcOrd="1" destOrd="0" parTransId="{59E93311-F851-4D28-96F8-A23DBEAA9FB3}" sibTransId="{0D942817-CE73-45F7-91B6-70A850152D66}"/>
    <dgm:cxn modelId="{C6A699A5-5E32-4A2E-AE44-C6EB85D1A339}" type="presOf" srcId="{B238227D-753B-4D9A-AA4B-6C52F42B35F2}" destId="{604C889A-D996-4644-ABA1-D4C2605969EC}" srcOrd="0" destOrd="0" presId="urn:microsoft.com/office/officeart/2005/8/layout/default"/>
    <dgm:cxn modelId="{8380DBA6-494A-4AD4-ADAA-E8425A591171}" type="presOf" srcId="{254493AB-19B0-45E6-9D4E-DDE237206E39}" destId="{709E92A5-0AA2-45A8-B1A5-AB9E0D8C7557}" srcOrd="0" destOrd="0" presId="urn:microsoft.com/office/officeart/2005/8/layout/default"/>
    <dgm:cxn modelId="{4E477EB9-2597-41AB-869C-DFC1784A585B}" type="presOf" srcId="{268201AA-E901-476A-AD76-A839977C8CFB}" destId="{DC566DDC-576F-4779-9D3B-41733D07E41C}" srcOrd="0" destOrd="0" presId="urn:microsoft.com/office/officeart/2005/8/layout/default"/>
    <dgm:cxn modelId="{47AF02C9-BAA0-4BD4-9D4C-87AE5EE211B1}" srcId="{D8565F3F-EB1B-4C50-A75E-571E1C49D8A3}" destId="{D90FC17B-3637-4573-BA2C-44BE4697C1C5}" srcOrd="5" destOrd="0" parTransId="{0F3159CD-8A00-49AC-99AF-C63BD3097129}" sibTransId="{BE0C5BEB-3E45-4121-BC0B-B9051990009B}"/>
    <dgm:cxn modelId="{E8C874CE-1261-4D0D-949C-6B9BBFD78E42}" srcId="{D8565F3F-EB1B-4C50-A75E-571E1C49D8A3}" destId="{087A9F63-C1D0-4F70-B21A-62B3745D510B}" srcOrd="7" destOrd="0" parTransId="{EA8BC0CA-2169-41B2-B1B2-CC974A8EDA25}" sibTransId="{897830D4-7D4C-4F80-A5CA-C57F71307A64}"/>
    <dgm:cxn modelId="{D8A9C7DA-2DA7-465D-A7E2-54F4B6AEB585}" type="presOf" srcId="{ED5EEE66-F6EF-4E02-8EA9-0DB2EF2F5360}" destId="{33CFA05D-FA91-471A-A476-251255C41F13}" srcOrd="0" destOrd="0" presId="urn:microsoft.com/office/officeart/2005/8/layout/default"/>
    <dgm:cxn modelId="{81EB42DE-109C-4F87-BB80-9D9F945C55C8}" type="presOf" srcId="{087A9F63-C1D0-4F70-B21A-62B3745D510B}" destId="{90CDBCCC-7CE6-4357-B77E-26CC23F23E31}" srcOrd="0" destOrd="0" presId="urn:microsoft.com/office/officeart/2005/8/layout/default"/>
    <dgm:cxn modelId="{004E9EF5-58D4-4FFD-92AA-BE0B50501AF7}" type="presOf" srcId="{E5B40ABB-8B09-445A-AA6E-FE1DAAE6FED3}" destId="{0CA4BFDB-A804-4DC7-B2FA-F9591A85EBBD}" srcOrd="0" destOrd="0" presId="urn:microsoft.com/office/officeart/2005/8/layout/default"/>
    <dgm:cxn modelId="{198E68F8-4704-4448-B8D1-88A3B238F62A}" type="presOf" srcId="{6643AB2F-CA75-4512-86C1-9A3E072B55EC}" destId="{24501F56-5EFE-41AA-AE07-883E874965BD}" srcOrd="0" destOrd="0" presId="urn:microsoft.com/office/officeart/2005/8/layout/default"/>
    <dgm:cxn modelId="{10612FFF-9405-4978-9F00-C044F33DC313}" srcId="{D8565F3F-EB1B-4C50-A75E-571E1C49D8A3}" destId="{A417B192-3D91-4FE3-9F50-12818D2F6A54}" srcOrd="2" destOrd="0" parTransId="{51E34882-0CB7-4CC3-9800-9D8D673D6940}" sibTransId="{AA64A45E-7708-4FFA-AAC6-EC1A54FA8E16}"/>
    <dgm:cxn modelId="{EB3AB5FB-C0B6-4B13-8486-D12AFA3A4629}" type="presParOf" srcId="{21C1B99A-4344-410F-9BEC-A1D6770EE37E}" destId="{709E92A5-0AA2-45A8-B1A5-AB9E0D8C7557}" srcOrd="0" destOrd="0" presId="urn:microsoft.com/office/officeart/2005/8/layout/default"/>
    <dgm:cxn modelId="{F10DFC87-9C57-4D79-9D8F-774E210BE2FA}" type="presParOf" srcId="{21C1B99A-4344-410F-9BEC-A1D6770EE37E}" destId="{F3516E5E-6736-4357-A388-87321F3E84E2}" srcOrd="1" destOrd="0" presId="urn:microsoft.com/office/officeart/2005/8/layout/default"/>
    <dgm:cxn modelId="{56EAC052-046E-47A9-9182-29794C562CAA}" type="presParOf" srcId="{21C1B99A-4344-410F-9BEC-A1D6770EE37E}" destId="{11FF2CA4-BD71-43A4-84E2-3D0C7AA5DCAF}" srcOrd="2" destOrd="0" presId="urn:microsoft.com/office/officeart/2005/8/layout/default"/>
    <dgm:cxn modelId="{D9E66BB4-A48A-49E5-976E-5ABE2F04D15C}" type="presParOf" srcId="{21C1B99A-4344-410F-9BEC-A1D6770EE37E}" destId="{6CF34001-C8C4-49D7-A0E0-95D3E2FFBA81}" srcOrd="3" destOrd="0" presId="urn:microsoft.com/office/officeart/2005/8/layout/default"/>
    <dgm:cxn modelId="{F97BA099-416C-4D7E-805C-0353403EDEC4}" type="presParOf" srcId="{21C1B99A-4344-410F-9BEC-A1D6770EE37E}" destId="{CA921C21-B9D3-4B23-811E-A835444DC758}" srcOrd="4" destOrd="0" presId="urn:microsoft.com/office/officeart/2005/8/layout/default"/>
    <dgm:cxn modelId="{A8EE1FE1-6B54-4330-8C40-11216DCC89A8}" type="presParOf" srcId="{21C1B99A-4344-410F-9BEC-A1D6770EE37E}" destId="{B1E65788-0DA0-41F9-8EA5-9938CA927944}" srcOrd="5" destOrd="0" presId="urn:microsoft.com/office/officeart/2005/8/layout/default"/>
    <dgm:cxn modelId="{B2155B47-6879-423E-BFA4-3E73330666CD}" type="presParOf" srcId="{21C1B99A-4344-410F-9BEC-A1D6770EE37E}" destId="{33CFA05D-FA91-471A-A476-251255C41F13}" srcOrd="6" destOrd="0" presId="urn:microsoft.com/office/officeart/2005/8/layout/default"/>
    <dgm:cxn modelId="{7F185C70-783A-4F9D-A8E7-81D70C3B6352}" type="presParOf" srcId="{21C1B99A-4344-410F-9BEC-A1D6770EE37E}" destId="{9506A945-A504-4A79-9226-D9F8486AF01F}" srcOrd="7" destOrd="0" presId="urn:microsoft.com/office/officeart/2005/8/layout/default"/>
    <dgm:cxn modelId="{0CE40930-3174-4A11-A450-179CC575BBE6}" type="presParOf" srcId="{21C1B99A-4344-410F-9BEC-A1D6770EE37E}" destId="{604C889A-D996-4644-ABA1-D4C2605969EC}" srcOrd="8" destOrd="0" presId="urn:microsoft.com/office/officeart/2005/8/layout/default"/>
    <dgm:cxn modelId="{1873D0E0-766A-43C1-93BA-CE0F4C0D6582}" type="presParOf" srcId="{21C1B99A-4344-410F-9BEC-A1D6770EE37E}" destId="{28CE2782-924C-4E71-8AE2-3E0B9B12598A}" srcOrd="9" destOrd="0" presId="urn:microsoft.com/office/officeart/2005/8/layout/default"/>
    <dgm:cxn modelId="{087AAADA-6801-4014-A9CF-263EABD8B12D}" type="presParOf" srcId="{21C1B99A-4344-410F-9BEC-A1D6770EE37E}" destId="{A5085327-1BFD-4C03-B94F-25A7D8F7E561}" srcOrd="10" destOrd="0" presId="urn:microsoft.com/office/officeart/2005/8/layout/default"/>
    <dgm:cxn modelId="{DE90C527-BA7A-4CFF-A92E-1DF71D071151}" type="presParOf" srcId="{21C1B99A-4344-410F-9BEC-A1D6770EE37E}" destId="{0611335A-D10B-4379-9744-0B336AC1758A}" srcOrd="11" destOrd="0" presId="urn:microsoft.com/office/officeart/2005/8/layout/default"/>
    <dgm:cxn modelId="{834BD612-16E0-455D-9396-784233FE9C57}" type="presParOf" srcId="{21C1B99A-4344-410F-9BEC-A1D6770EE37E}" destId="{24501F56-5EFE-41AA-AE07-883E874965BD}" srcOrd="12" destOrd="0" presId="urn:microsoft.com/office/officeart/2005/8/layout/default"/>
    <dgm:cxn modelId="{057F3DD6-0758-4FF9-8766-85BAD059AC3E}" type="presParOf" srcId="{21C1B99A-4344-410F-9BEC-A1D6770EE37E}" destId="{0178F07D-17F0-425D-9CEF-AB8E8EDEDBA6}" srcOrd="13" destOrd="0" presId="urn:microsoft.com/office/officeart/2005/8/layout/default"/>
    <dgm:cxn modelId="{82E18473-02D6-4789-8AA5-5C43B126EF4B}" type="presParOf" srcId="{21C1B99A-4344-410F-9BEC-A1D6770EE37E}" destId="{90CDBCCC-7CE6-4357-B77E-26CC23F23E31}" srcOrd="14" destOrd="0" presId="urn:microsoft.com/office/officeart/2005/8/layout/default"/>
    <dgm:cxn modelId="{2E67E427-227F-4835-A3C6-97BA2E317C6C}" type="presParOf" srcId="{21C1B99A-4344-410F-9BEC-A1D6770EE37E}" destId="{F50A807F-AFF5-4713-95D6-124C83C37444}" srcOrd="15" destOrd="0" presId="urn:microsoft.com/office/officeart/2005/8/layout/default"/>
    <dgm:cxn modelId="{280E66C3-4FD0-47B7-ABAD-38963B9A131D}" type="presParOf" srcId="{21C1B99A-4344-410F-9BEC-A1D6770EE37E}" destId="{BAEA6354-EF25-4976-9613-FCCC58D4E0FB}" srcOrd="16" destOrd="0" presId="urn:microsoft.com/office/officeart/2005/8/layout/default"/>
    <dgm:cxn modelId="{9683E494-834F-4BB5-9956-8B1D998E639D}" type="presParOf" srcId="{21C1B99A-4344-410F-9BEC-A1D6770EE37E}" destId="{4D7CE204-4753-4282-AA06-20AFA3A04C11}" srcOrd="17" destOrd="0" presId="urn:microsoft.com/office/officeart/2005/8/layout/default"/>
    <dgm:cxn modelId="{9178BC50-903D-40CE-B034-2481D8214291}" type="presParOf" srcId="{21C1B99A-4344-410F-9BEC-A1D6770EE37E}" destId="{DC566DDC-576F-4779-9D3B-41733D07E41C}" srcOrd="18" destOrd="0" presId="urn:microsoft.com/office/officeart/2005/8/layout/default"/>
    <dgm:cxn modelId="{89485280-8498-4E58-A2BC-B186FE96BE1E}" type="presParOf" srcId="{21C1B99A-4344-410F-9BEC-A1D6770EE37E}" destId="{2F24CE4A-9760-415A-9236-88D41F263AB8}" srcOrd="19" destOrd="0" presId="urn:microsoft.com/office/officeart/2005/8/layout/default"/>
    <dgm:cxn modelId="{E0A40EDB-0E6E-4055-B83A-C31CBD073268}" type="presParOf" srcId="{21C1B99A-4344-410F-9BEC-A1D6770EE37E}" destId="{7452BA89-8550-4A0D-924F-C26F7E1AFE69}" srcOrd="20" destOrd="0" presId="urn:microsoft.com/office/officeart/2005/8/layout/default"/>
    <dgm:cxn modelId="{3366A5F5-E263-4740-9861-82D85DFF13B0}" type="presParOf" srcId="{21C1B99A-4344-410F-9BEC-A1D6770EE37E}" destId="{862E89F8-6323-46BF-8BDC-B765FEC9E984}" srcOrd="21" destOrd="0" presId="urn:microsoft.com/office/officeart/2005/8/layout/default"/>
    <dgm:cxn modelId="{D25E61D8-6AFB-4752-B18D-CA8696B2FF3C}" type="presParOf" srcId="{21C1B99A-4344-410F-9BEC-A1D6770EE37E}" destId="{0CA4BFDB-A804-4DC7-B2FA-F9591A85EBBD}"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0EBCB49-6D4F-4CFA-81D6-3C00075DF968}"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EC5518CB-56BC-46DE-AE1D-5584286F1A70}">
      <dgm:prSet/>
      <dgm:spPr>
        <a:ln>
          <a:noFill/>
        </a:ln>
      </dgm:spPr>
      <dgm:t>
        <a:bodyPr/>
        <a:lstStyle/>
        <a:p>
          <a:r>
            <a:rPr lang="nl-NL"/>
            <a:t>Broken object level authorization</a:t>
          </a:r>
          <a:endParaRPr lang="en-US"/>
        </a:p>
      </dgm:t>
    </dgm:pt>
    <dgm:pt modelId="{30233615-26B0-47B3-8CC2-1BA7EDF2E107}" type="parTrans" cxnId="{3440CD6D-1AF7-4BCB-81EB-24329C8A1421}">
      <dgm:prSet/>
      <dgm:spPr/>
      <dgm:t>
        <a:bodyPr/>
        <a:lstStyle/>
        <a:p>
          <a:endParaRPr lang="en-US"/>
        </a:p>
      </dgm:t>
    </dgm:pt>
    <dgm:pt modelId="{7461F6B7-7B0A-41C2-B9BF-B23D734FEA5E}" type="sibTrans" cxnId="{3440CD6D-1AF7-4BCB-81EB-24329C8A1421}">
      <dgm:prSet/>
      <dgm:spPr/>
      <dgm:t>
        <a:bodyPr/>
        <a:lstStyle/>
        <a:p>
          <a:endParaRPr lang="en-US"/>
        </a:p>
      </dgm:t>
    </dgm:pt>
    <dgm:pt modelId="{5AE8DAB8-41CE-4119-8B26-0D07B3394164}">
      <dgm:prSet/>
      <dgm:spPr>
        <a:ln>
          <a:noFill/>
        </a:ln>
      </dgm:spPr>
      <dgm:t>
        <a:bodyPr/>
        <a:lstStyle/>
        <a:p>
          <a:r>
            <a:rPr lang="nl-NL" dirty="0" err="1"/>
            <a:t>Broken</a:t>
          </a:r>
          <a:r>
            <a:rPr lang="nl-NL" dirty="0"/>
            <a:t> </a:t>
          </a:r>
          <a:r>
            <a:rPr lang="nl-NL" dirty="0" err="1"/>
            <a:t>authentication</a:t>
          </a:r>
          <a:endParaRPr lang="en-US" dirty="0"/>
        </a:p>
      </dgm:t>
    </dgm:pt>
    <dgm:pt modelId="{D6D4C579-644B-4ECF-AA37-7A2E44661CDA}" type="parTrans" cxnId="{85CD7AE8-785A-40D9-994C-289F2919200B}">
      <dgm:prSet/>
      <dgm:spPr/>
      <dgm:t>
        <a:bodyPr/>
        <a:lstStyle/>
        <a:p>
          <a:endParaRPr lang="en-US"/>
        </a:p>
      </dgm:t>
    </dgm:pt>
    <dgm:pt modelId="{08F5DBC9-0F51-4C51-B1FA-2CFA0E7DDE79}" type="sibTrans" cxnId="{85CD7AE8-785A-40D9-994C-289F2919200B}">
      <dgm:prSet/>
      <dgm:spPr/>
      <dgm:t>
        <a:bodyPr/>
        <a:lstStyle/>
        <a:p>
          <a:endParaRPr lang="en-US"/>
        </a:p>
      </dgm:t>
    </dgm:pt>
    <dgm:pt modelId="{18B7ED0D-C27B-4119-A36D-656D0E4A0B83}">
      <dgm:prSet/>
      <dgm:spPr>
        <a:ln>
          <a:noFill/>
        </a:ln>
      </dgm:spPr>
      <dgm:t>
        <a:bodyPr/>
        <a:lstStyle/>
        <a:p>
          <a:r>
            <a:rPr lang="nl-NL" dirty="0" err="1"/>
            <a:t>Excessive</a:t>
          </a:r>
          <a:r>
            <a:rPr lang="nl-NL" dirty="0"/>
            <a:t> data exposure</a:t>
          </a:r>
          <a:endParaRPr lang="en-US" dirty="0"/>
        </a:p>
      </dgm:t>
    </dgm:pt>
    <dgm:pt modelId="{EB5CA78E-3AA0-491B-8FFB-FC170BC1FA71}" type="parTrans" cxnId="{6B91A9BB-3CC7-4D7D-B08F-FB6C97D8C066}">
      <dgm:prSet/>
      <dgm:spPr/>
      <dgm:t>
        <a:bodyPr/>
        <a:lstStyle/>
        <a:p>
          <a:endParaRPr lang="en-US"/>
        </a:p>
      </dgm:t>
    </dgm:pt>
    <dgm:pt modelId="{0A46ABCF-DB00-4D16-BFDE-422810E0A6E1}" type="sibTrans" cxnId="{6B91A9BB-3CC7-4D7D-B08F-FB6C97D8C066}">
      <dgm:prSet/>
      <dgm:spPr/>
      <dgm:t>
        <a:bodyPr/>
        <a:lstStyle/>
        <a:p>
          <a:endParaRPr lang="en-US"/>
        </a:p>
      </dgm:t>
    </dgm:pt>
    <dgm:pt modelId="{02B3D5F6-E4C8-4F5E-B6A6-50D348BA2333}">
      <dgm:prSet/>
      <dgm:spPr>
        <a:ln>
          <a:noFill/>
        </a:ln>
      </dgm:spPr>
      <dgm:t>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US" dirty="0"/>
        </a:p>
      </dgm:t>
    </dgm:pt>
    <dgm:pt modelId="{B6832188-5288-49DD-B408-0F5A6753A4AA}" type="parTrans" cxnId="{8A18C955-B7BB-4BEE-B1A1-A45D5586648B}">
      <dgm:prSet/>
      <dgm:spPr/>
      <dgm:t>
        <a:bodyPr/>
        <a:lstStyle/>
        <a:p>
          <a:endParaRPr lang="en-US"/>
        </a:p>
      </dgm:t>
    </dgm:pt>
    <dgm:pt modelId="{09E8EB3B-1B5D-44B1-A389-58928354095E}" type="sibTrans" cxnId="{8A18C955-B7BB-4BEE-B1A1-A45D5586648B}">
      <dgm:prSet/>
      <dgm:spPr/>
      <dgm:t>
        <a:bodyPr/>
        <a:lstStyle/>
        <a:p>
          <a:endParaRPr lang="en-US"/>
        </a:p>
      </dgm:t>
    </dgm:pt>
    <dgm:pt modelId="{C06B5320-6810-4A6A-B33E-881C8A4432B9}">
      <dgm:prSet/>
      <dgm:spPr>
        <a:ln>
          <a:noFill/>
        </a:ln>
      </dgm:spPr>
      <dgm:t>
        <a:bodyPr/>
        <a:lstStyle/>
        <a:p>
          <a:r>
            <a:rPr lang="nl-NL"/>
            <a:t>Broken function level authorization</a:t>
          </a:r>
          <a:endParaRPr lang="en-US"/>
        </a:p>
      </dgm:t>
    </dgm:pt>
    <dgm:pt modelId="{EACC3CCF-66D4-46EC-ACE2-81F842848768}" type="parTrans" cxnId="{42424838-52AC-4C7C-A06F-2A8B01268AF8}">
      <dgm:prSet/>
      <dgm:spPr/>
      <dgm:t>
        <a:bodyPr/>
        <a:lstStyle/>
        <a:p>
          <a:endParaRPr lang="en-US"/>
        </a:p>
      </dgm:t>
    </dgm:pt>
    <dgm:pt modelId="{D7DE38B4-5488-4895-9F0E-A5DBED3ABDE5}" type="sibTrans" cxnId="{42424838-52AC-4C7C-A06F-2A8B01268AF8}">
      <dgm:prSet/>
      <dgm:spPr/>
      <dgm:t>
        <a:bodyPr/>
        <a:lstStyle/>
        <a:p>
          <a:endParaRPr lang="en-US"/>
        </a:p>
      </dgm:t>
    </dgm:pt>
    <dgm:pt modelId="{237CA15B-CE79-4F98-84D8-ABADE6D5407A}">
      <dgm:prSet/>
      <dgm:spPr>
        <a:ln>
          <a:noFill/>
        </a:ln>
      </dgm:spPr>
      <dgm:t>
        <a:bodyPr/>
        <a:lstStyle/>
        <a:p>
          <a:r>
            <a:rPr lang="nl-NL"/>
            <a:t>Mass assignment</a:t>
          </a:r>
          <a:endParaRPr lang="en-US"/>
        </a:p>
      </dgm:t>
    </dgm:pt>
    <dgm:pt modelId="{C1639E52-6E81-4D5B-98F2-77C7CCB3D10B}" type="parTrans" cxnId="{9271368B-CA1D-42B7-8AF4-F29099EAC046}">
      <dgm:prSet/>
      <dgm:spPr/>
      <dgm:t>
        <a:bodyPr/>
        <a:lstStyle/>
        <a:p>
          <a:endParaRPr lang="en-US"/>
        </a:p>
      </dgm:t>
    </dgm:pt>
    <dgm:pt modelId="{D9A6A297-6CA5-4ED8-BDDF-76C0692DEFE7}" type="sibTrans" cxnId="{9271368B-CA1D-42B7-8AF4-F29099EAC046}">
      <dgm:prSet/>
      <dgm:spPr/>
      <dgm:t>
        <a:bodyPr/>
        <a:lstStyle/>
        <a:p>
          <a:endParaRPr lang="en-US"/>
        </a:p>
      </dgm:t>
    </dgm:pt>
    <dgm:pt modelId="{C1C5A5FC-AB97-4CE3-9E43-CBCAC3386277}">
      <dgm:prSet/>
      <dgm:spPr>
        <a:ln>
          <a:noFill/>
        </a:ln>
      </dgm:spPr>
      <dgm:t>
        <a:bodyPr/>
        <a:lstStyle/>
        <a:p>
          <a:r>
            <a:rPr lang="nl-NL"/>
            <a:t>Security misconfiguration</a:t>
          </a:r>
          <a:endParaRPr lang="en-US"/>
        </a:p>
      </dgm:t>
    </dgm:pt>
    <dgm:pt modelId="{DEA814E3-B1ED-4265-9DE7-8CF67587EECF}" type="parTrans" cxnId="{1D6C7B8E-BD6C-42DA-983E-67605A8B94EC}">
      <dgm:prSet/>
      <dgm:spPr/>
      <dgm:t>
        <a:bodyPr/>
        <a:lstStyle/>
        <a:p>
          <a:endParaRPr lang="en-US"/>
        </a:p>
      </dgm:t>
    </dgm:pt>
    <dgm:pt modelId="{DF4EAE4A-E203-4D93-A6B5-50F9CA313B69}" type="sibTrans" cxnId="{1D6C7B8E-BD6C-42DA-983E-67605A8B94EC}">
      <dgm:prSet/>
      <dgm:spPr/>
      <dgm:t>
        <a:bodyPr/>
        <a:lstStyle/>
        <a:p>
          <a:endParaRPr lang="en-US"/>
        </a:p>
      </dgm:t>
    </dgm:pt>
    <dgm:pt modelId="{5AB8C23D-CEBC-415C-A5DC-846D8700B659}">
      <dgm:prSet/>
      <dgm:spPr>
        <a:ln>
          <a:noFill/>
        </a:ln>
      </dgm:spPr>
      <dgm:t>
        <a:bodyPr/>
        <a:lstStyle/>
        <a:p>
          <a:r>
            <a:rPr lang="nl-NL"/>
            <a:t>Injection</a:t>
          </a:r>
          <a:endParaRPr lang="en-US"/>
        </a:p>
      </dgm:t>
    </dgm:pt>
    <dgm:pt modelId="{DB98A598-31FC-4C7D-BE75-AA3BF11DE602}" type="parTrans" cxnId="{D4CB171B-90E2-4E1C-AA48-82DAF3B557F1}">
      <dgm:prSet/>
      <dgm:spPr/>
      <dgm:t>
        <a:bodyPr/>
        <a:lstStyle/>
        <a:p>
          <a:endParaRPr lang="en-US"/>
        </a:p>
      </dgm:t>
    </dgm:pt>
    <dgm:pt modelId="{AAF8223C-A859-4E7D-8B2B-B79AE5D1814D}" type="sibTrans" cxnId="{D4CB171B-90E2-4E1C-AA48-82DAF3B557F1}">
      <dgm:prSet/>
      <dgm:spPr/>
      <dgm:t>
        <a:bodyPr/>
        <a:lstStyle/>
        <a:p>
          <a:endParaRPr lang="en-US"/>
        </a:p>
      </dgm:t>
    </dgm:pt>
    <dgm:pt modelId="{AA75F95B-2B4D-4E6D-8134-10A83ADEFBC0}">
      <dgm:prSet/>
      <dgm:spPr>
        <a:ln>
          <a:noFill/>
        </a:ln>
      </dgm:spPr>
      <dgm:t>
        <a:bodyPr/>
        <a:lstStyle/>
        <a:p>
          <a:r>
            <a:rPr lang="nl-NL"/>
            <a:t>Improper assets management</a:t>
          </a:r>
          <a:endParaRPr lang="en-US"/>
        </a:p>
      </dgm:t>
    </dgm:pt>
    <dgm:pt modelId="{3A47700D-B463-4122-B7F0-1655238FA2F6}" type="parTrans" cxnId="{17DCA654-D40D-40DB-AE44-32E6A5F36D67}">
      <dgm:prSet/>
      <dgm:spPr/>
      <dgm:t>
        <a:bodyPr/>
        <a:lstStyle/>
        <a:p>
          <a:endParaRPr lang="en-US"/>
        </a:p>
      </dgm:t>
    </dgm:pt>
    <dgm:pt modelId="{51E9BDF8-F8F0-4FE0-B472-EA612CE9F702}" type="sibTrans" cxnId="{17DCA654-D40D-40DB-AE44-32E6A5F36D67}">
      <dgm:prSet/>
      <dgm:spPr/>
      <dgm:t>
        <a:bodyPr/>
        <a:lstStyle/>
        <a:p>
          <a:endParaRPr lang="en-US"/>
        </a:p>
      </dgm:t>
    </dgm:pt>
    <dgm:pt modelId="{B37ED51D-AE84-48E9-91AB-B58718ACC051}">
      <dgm:prSet/>
      <dgm:spPr>
        <a:ln>
          <a:noFill/>
        </a:ln>
      </dgm:spPr>
      <dgm:t>
        <a:bodyPr/>
        <a:lstStyle/>
        <a:p>
          <a:r>
            <a:rPr lang="nl-NL"/>
            <a:t>Insufficient logging and monitoring</a:t>
          </a:r>
          <a:endParaRPr lang="en-US"/>
        </a:p>
      </dgm:t>
    </dgm:pt>
    <dgm:pt modelId="{6B993EB9-5917-4F25-AAA2-9ED600B68BD2}" type="parTrans" cxnId="{A528C304-B0A4-4993-86EE-4F3AF075AC4C}">
      <dgm:prSet/>
      <dgm:spPr/>
      <dgm:t>
        <a:bodyPr/>
        <a:lstStyle/>
        <a:p>
          <a:endParaRPr lang="en-US"/>
        </a:p>
      </dgm:t>
    </dgm:pt>
    <dgm:pt modelId="{FD944DCE-B39C-4859-B9F9-5EAD29E95AB7}" type="sibTrans" cxnId="{A528C304-B0A4-4993-86EE-4F3AF075AC4C}">
      <dgm:prSet/>
      <dgm:spPr/>
      <dgm:t>
        <a:bodyPr/>
        <a:lstStyle/>
        <a:p>
          <a:endParaRPr lang="en-US"/>
        </a:p>
      </dgm:t>
    </dgm:pt>
    <dgm:pt modelId="{A6D29276-E982-4619-A2FF-BB12D93F1E60}" type="pres">
      <dgm:prSet presAssocID="{90EBCB49-6D4F-4CFA-81D6-3C00075DF968}" presName="diagram" presStyleCnt="0">
        <dgm:presLayoutVars>
          <dgm:dir/>
          <dgm:resizeHandles val="exact"/>
        </dgm:presLayoutVars>
      </dgm:prSet>
      <dgm:spPr/>
    </dgm:pt>
    <dgm:pt modelId="{3D14016F-F227-45CB-BDA1-1AFA5A377E86}" type="pres">
      <dgm:prSet presAssocID="{EC5518CB-56BC-46DE-AE1D-5584286F1A70}" presName="node" presStyleLbl="node1" presStyleIdx="0" presStyleCnt="10">
        <dgm:presLayoutVars>
          <dgm:bulletEnabled val="1"/>
        </dgm:presLayoutVars>
      </dgm:prSet>
      <dgm:spPr/>
    </dgm:pt>
    <dgm:pt modelId="{C6217247-97CA-495B-9478-2F5CA72A34FD}" type="pres">
      <dgm:prSet presAssocID="{7461F6B7-7B0A-41C2-B9BF-B23D734FEA5E}" presName="sibTrans" presStyleCnt="0"/>
      <dgm:spPr/>
    </dgm:pt>
    <dgm:pt modelId="{B223CB7A-81DD-49BA-8A4F-C132776AC39B}" type="pres">
      <dgm:prSet presAssocID="{5AE8DAB8-41CE-4119-8B26-0D07B3394164}" presName="node" presStyleLbl="node1" presStyleIdx="1" presStyleCnt="10">
        <dgm:presLayoutVars>
          <dgm:bulletEnabled val="1"/>
        </dgm:presLayoutVars>
      </dgm:prSet>
      <dgm:spPr/>
    </dgm:pt>
    <dgm:pt modelId="{5FBA3DD7-A0DF-4E59-823F-27A7192CF62D}" type="pres">
      <dgm:prSet presAssocID="{08F5DBC9-0F51-4C51-B1FA-2CFA0E7DDE79}" presName="sibTrans" presStyleCnt="0"/>
      <dgm:spPr/>
    </dgm:pt>
    <dgm:pt modelId="{DC4EC20C-CE8B-48B6-ADA0-AF91CAF9B56F}" type="pres">
      <dgm:prSet presAssocID="{18B7ED0D-C27B-4119-A36D-656D0E4A0B83}" presName="node" presStyleLbl="node1" presStyleIdx="2" presStyleCnt="10">
        <dgm:presLayoutVars>
          <dgm:bulletEnabled val="1"/>
        </dgm:presLayoutVars>
      </dgm:prSet>
      <dgm:spPr/>
    </dgm:pt>
    <dgm:pt modelId="{B0A8EFC0-CE80-444F-ADC9-C03CB57B5502}" type="pres">
      <dgm:prSet presAssocID="{0A46ABCF-DB00-4D16-BFDE-422810E0A6E1}" presName="sibTrans" presStyleCnt="0"/>
      <dgm:spPr/>
    </dgm:pt>
    <dgm:pt modelId="{B494085F-B4EA-4068-B410-B6EA3EDC4C20}" type="pres">
      <dgm:prSet presAssocID="{02B3D5F6-E4C8-4F5E-B6A6-50D348BA2333}" presName="node" presStyleLbl="node1" presStyleIdx="3" presStyleCnt="10">
        <dgm:presLayoutVars>
          <dgm:bulletEnabled val="1"/>
        </dgm:presLayoutVars>
      </dgm:prSet>
      <dgm:spPr/>
    </dgm:pt>
    <dgm:pt modelId="{AC1AB78F-F84E-469D-AE60-448C1991CEBA}" type="pres">
      <dgm:prSet presAssocID="{09E8EB3B-1B5D-44B1-A389-58928354095E}" presName="sibTrans" presStyleCnt="0"/>
      <dgm:spPr/>
    </dgm:pt>
    <dgm:pt modelId="{45973665-3528-4A32-9BC8-6360FC356699}" type="pres">
      <dgm:prSet presAssocID="{C06B5320-6810-4A6A-B33E-881C8A4432B9}" presName="node" presStyleLbl="node1" presStyleIdx="4" presStyleCnt="10">
        <dgm:presLayoutVars>
          <dgm:bulletEnabled val="1"/>
        </dgm:presLayoutVars>
      </dgm:prSet>
      <dgm:spPr/>
    </dgm:pt>
    <dgm:pt modelId="{5468AFD6-BA5E-44CC-A186-1F6B43AE198E}" type="pres">
      <dgm:prSet presAssocID="{D7DE38B4-5488-4895-9F0E-A5DBED3ABDE5}" presName="sibTrans" presStyleCnt="0"/>
      <dgm:spPr/>
    </dgm:pt>
    <dgm:pt modelId="{417DF3EB-BFC8-4915-AE05-E242E5C45DBE}" type="pres">
      <dgm:prSet presAssocID="{237CA15B-CE79-4F98-84D8-ABADE6D5407A}" presName="node" presStyleLbl="node1" presStyleIdx="5" presStyleCnt="10">
        <dgm:presLayoutVars>
          <dgm:bulletEnabled val="1"/>
        </dgm:presLayoutVars>
      </dgm:prSet>
      <dgm:spPr/>
    </dgm:pt>
    <dgm:pt modelId="{C5BBC673-1F98-4095-A48D-9D672330ABFD}" type="pres">
      <dgm:prSet presAssocID="{D9A6A297-6CA5-4ED8-BDDF-76C0692DEFE7}" presName="sibTrans" presStyleCnt="0"/>
      <dgm:spPr/>
    </dgm:pt>
    <dgm:pt modelId="{D0DE6BB9-7FD4-4F61-B666-2EB8B2AB5411}" type="pres">
      <dgm:prSet presAssocID="{C1C5A5FC-AB97-4CE3-9E43-CBCAC3386277}" presName="node" presStyleLbl="node1" presStyleIdx="6" presStyleCnt="10">
        <dgm:presLayoutVars>
          <dgm:bulletEnabled val="1"/>
        </dgm:presLayoutVars>
      </dgm:prSet>
      <dgm:spPr/>
    </dgm:pt>
    <dgm:pt modelId="{6E5AFAF6-7446-45FB-981B-57BFDCCA8D6F}" type="pres">
      <dgm:prSet presAssocID="{DF4EAE4A-E203-4D93-A6B5-50F9CA313B69}" presName="sibTrans" presStyleCnt="0"/>
      <dgm:spPr/>
    </dgm:pt>
    <dgm:pt modelId="{469D59BB-D4A8-4679-9E36-99C00F1C18D0}" type="pres">
      <dgm:prSet presAssocID="{5AB8C23D-CEBC-415C-A5DC-846D8700B659}" presName="node" presStyleLbl="node1" presStyleIdx="7" presStyleCnt="10">
        <dgm:presLayoutVars>
          <dgm:bulletEnabled val="1"/>
        </dgm:presLayoutVars>
      </dgm:prSet>
      <dgm:spPr/>
    </dgm:pt>
    <dgm:pt modelId="{CD4CF833-4E5D-4002-B358-C4DDD7A20067}" type="pres">
      <dgm:prSet presAssocID="{AAF8223C-A859-4E7D-8B2B-B79AE5D1814D}" presName="sibTrans" presStyleCnt="0"/>
      <dgm:spPr/>
    </dgm:pt>
    <dgm:pt modelId="{2259B505-4358-4CDB-B272-404C5516FCAE}" type="pres">
      <dgm:prSet presAssocID="{AA75F95B-2B4D-4E6D-8134-10A83ADEFBC0}" presName="node" presStyleLbl="node1" presStyleIdx="8" presStyleCnt="10">
        <dgm:presLayoutVars>
          <dgm:bulletEnabled val="1"/>
        </dgm:presLayoutVars>
      </dgm:prSet>
      <dgm:spPr/>
    </dgm:pt>
    <dgm:pt modelId="{F5B186FD-CFA0-44C3-826E-52BF6BC02871}" type="pres">
      <dgm:prSet presAssocID="{51E9BDF8-F8F0-4FE0-B472-EA612CE9F702}" presName="sibTrans" presStyleCnt="0"/>
      <dgm:spPr/>
    </dgm:pt>
    <dgm:pt modelId="{A365F21D-60EE-4BFE-B2AA-4756DF26B07A}" type="pres">
      <dgm:prSet presAssocID="{B37ED51D-AE84-48E9-91AB-B58718ACC051}" presName="node" presStyleLbl="node1" presStyleIdx="9" presStyleCnt="10">
        <dgm:presLayoutVars>
          <dgm:bulletEnabled val="1"/>
        </dgm:presLayoutVars>
      </dgm:prSet>
      <dgm:spPr/>
    </dgm:pt>
  </dgm:ptLst>
  <dgm:cxnLst>
    <dgm:cxn modelId="{A528C304-B0A4-4993-86EE-4F3AF075AC4C}" srcId="{90EBCB49-6D4F-4CFA-81D6-3C00075DF968}" destId="{B37ED51D-AE84-48E9-91AB-B58718ACC051}" srcOrd="9" destOrd="0" parTransId="{6B993EB9-5917-4F25-AAA2-9ED600B68BD2}" sibTransId="{FD944DCE-B39C-4859-B9F9-5EAD29E95AB7}"/>
    <dgm:cxn modelId="{B172BF05-0EF5-49C9-8AA8-93F28F93EB36}" type="presOf" srcId="{AA75F95B-2B4D-4E6D-8134-10A83ADEFBC0}" destId="{2259B505-4358-4CDB-B272-404C5516FCAE}" srcOrd="0" destOrd="0" presId="urn:microsoft.com/office/officeart/2005/8/layout/default"/>
    <dgm:cxn modelId="{D4CB171B-90E2-4E1C-AA48-82DAF3B557F1}" srcId="{90EBCB49-6D4F-4CFA-81D6-3C00075DF968}" destId="{5AB8C23D-CEBC-415C-A5DC-846D8700B659}" srcOrd="7" destOrd="0" parTransId="{DB98A598-31FC-4C7D-BE75-AA3BF11DE602}" sibTransId="{AAF8223C-A859-4E7D-8B2B-B79AE5D1814D}"/>
    <dgm:cxn modelId="{74346322-A921-4CD0-A595-75367517428D}" type="presOf" srcId="{18B7ED0D-C27B-4119-A36D-656D0E4A0B83}" destId="{DC4EC20C-CE8B-48B6-ADA0-AF91CAF9B56F}" srcOrd="0" destOrd="0" presId="urn:microsoft.com/office/officeart/2005/8/layout/default"/>
    <dgm:cxn modelId="{EE7B9432-BDC7-441C-B44B-EFEEA8A1FC91}" type="presOf" srcId="{5AB8C23D-CEBC-415C-A5DC-846D8700B659}" destId="{469D59BB-D4A8-4679-9E36-99C00F1C18D0}" srcOrd="0" destOrd="0" presId="urn:microsoft.com/office/officeart/2005/8/layout/default"/>
    <dgm:cxn modelId="{42424838-52AC-4C7C-A06F-2A8B01268AF8}" srcId="{90EBCB49-6D4F-4CFA-81D6-3C00075DF968}" destId="{C06B5320-6810-4A6A-B33E-881C8A4432B9}" srcOrd="4" destOrd="0" parTransId="{EACC3CCF-66D4-46EC-ACE2-81F842848768}" sibTransId="{D7DE38B4-5488-4895-9F0E-A5DBED3ABDE5}"/>
    <dgm:cxn modelId="{BBF3F53F-067E-4C66-ABD1-F8F2046C2A24}" type="presOf" srcId="{90EBCB49-6D4F-4CFA-81D6-3C00075DF968}" destId="{A6D29276-E982-4619-A2FF-BB12D93F1E60}" srcOrd="0" destOrd="0" presId="urn:microsoft.com/office/officeart/2005/8/layout/default"/>
    <dgm:cxn modelId="{95B14B5E-D580-4184-8C18-69556865686C}" type="presOf" srcId="{5AE8DAB8-41CE-4119-8B26-0D07B3394164}" destId="{B223CB7A-81DD-49BA-8A4F-C132776AC39B}" srcOrd="0" destOrd="0" presId="urn:microsoft.com/office/officeart/2005/8/layout/default"/>
    <dgm:cxn modelId="{3440CD6D-1AF7-4BCB-81EB-24329C8A1421}" srcId="{90EBCB49-6D4F-4CFA-81D6-3C00075DF968}" destId="{EC5518CB-56BC-46DE-AE1D-5584286F1A70}" srcOrd="0" destOrd="0" parTransId="{30233615-26B0-47B3-8CC2-1BA7EDF2E107}" sibTransId="{7461F6B7-7B0A-41C2-B9BF-B23D734FEA5E}"/>
    <dgm:cxn modelId="{17DCA654-D40D-40DB-AE44-32E6A5F36D67}" srcId="{90EBCB49-6D4F-4CFA-81D6-3C00075DF968}" destId="{AA75F95B-2B4D-4E6D-8134-10A83ADEFBC0}" srcOrd="8" destOrd="0" parTransId="{3A47700D-B463-4122-B7F0-1655238FA2F6}" sibTransId="{51E9BDF8-F8F0-4FE0-B472-EA612CE9F702}"/>
    <dgm:cxn modelId="{8A18C955-B7BB-4BEE-B1A1-A45D5586648B}" srcId="{90EBCB49-6D4F-4CFA-81D6-3C00075DF968}" destId="{02B3D5F6-E4C8-4F5E-B6A6-50D348BA2333}" srcOrd="3" destOrd="0" parTransId="{B6832188-5288-49DD-B408-0F5A6753A4AA}" sibTransId="{09E8EB3B-1B5D-44B1-A389-58928354095E}"/>
    <dgm:cxn modelId="{72485077-C37C-4953-AC61-036CFAB9EFF3}" type="presOf" srcId="{C06B5320-6810-4A6A-B33E-881C8A4432B9}" destId="{45973665-3528-4A32-9BC8-6360FC356699}" srcOrd="0" destOrd="0" presId="urn:microsoft.com/office/officeart/2005/8/layout/default"/>
    <dgm:cxn modelId="{ADB5547F-CD37-4909-9BD1-370D8B07354A}" type="presOf" srcId="{237CA15B-CE79-4F98-84D8-ABADE6D5407A}" destId="{417DF3EB-BFC8-4915-AE05-E242E5C45DBE}" srcOrd="0" destOrd="0" presId="urn:microsoft.com/office/officeart/2005/8/layout/default"/>
    <dgm:cxn modelId="{9271368B-CA1D-42B7-8AF4-F29099EAC046}" srcId="{90EBCB49-6D4F-4CFA-81D6-3C00075DF968}" destId="{237CA15B-CE79-4F98-84D8-ABADE6D5407A}" srcOrd="5" destOrd="0" parTransId="{C1639E52-6E81-4D5B-98F2-77C7CCB3D10B}" sibTransId="{D9A6A297-6CA5-4ED8-BDDF-76C0692DEFE7}"/>
    <dgm:cxn modelId="{1D6C7B8E-BD6C-42DA-983E-67605A8B94EC}" srcId="{90EBCB49-6D4F-4CFA-81D6-3C00075DF968}" destId="{C1C5A5FC-AB97-4CE3-9E43-CBCAC3386277}" srcOrd="6" destOrd="0" parTransId="{DEA814E3-B1ED-4265-9DE7-8CF67587EECF}" sibTransId="{DF4EAE4A-E203-4D93-A6B5-50F9CA313B69}"/>
    <dgm:cxn modelId="{95E1348F-E55C-4DBA-AD78-76297719FA67}" type="presOf" srcId="{EC5518CB-56BC-46DE-AE1D-5584286F1A70}" destId="{3D14016F-F227-45CB-BDA1-1AFA5A377E86}" srcOrd="0" destOrd="0" presId="urn:microsoft.com/office/officeart/2005/8/layout/default"/>
    <dgm:cxn modelId="{6875C59B-82CA-4454-B0FD-414116CF10D1}" type="presOf" srcId="{B37ED51D-AE84-48E9-91AB-B58718ACC051}" destId="{A365F21D-60EE-4BFE-B2AA-4756DF26B07A}" srcOrd="0" destOrd="0" presId="urn:microsoft.com/office/officeart/2005/8/layout/default"/>
    <dgm:cxn modelId="{6B91A9BB-3CC7-4D7D-B08F-FB6C97D8C066}" srcId="{90EBCB49-6D4F-4CFA-81D6-3C00075DF968}" destId="{18B7ED0D-C27B-4119-A36D-656D0E4A0B83}" srcOrd="2" destOrd="0" parTransId="{EB5CA78E-3AA0-491B-8FFB-FC170BC1FA71}" sibTransId="{0A46ABCF-DB00-4D16-BFDE-422810E0A6E1}"/>
    <dgm:cxn modelId="{6A6120D4-A79E-443F-B780-F1DB94313079}" type="presOf" srcId="{C1C5A5FC-AB97-4CE3-9E43-CBCAC3386277}" destId="{D0DE6BB9-7FD4-4F61-B666-2EB8B2AB5411}" srcOrd="0" destOrd="0" presId="urn:microsoft.com/office/officeart/2005/8/layout/default"/>
    <dgm:cxn modelId="{140D70D4-EAD5-4C0E-8F5A-834AFB87EE7D}" type="presOf" srcId="{02B3D5F6-E4C8-4F5E-B6A6-50D348BA2333}" destId="{B494085F-B4EA-4068-B410-B6EA3EDC4C20}" srcOrd="0" destOrd="0" presId="urn:microsoft.com/office/officeart/2005/8/layout/default"/>
    <dgm:cxn modelId="{85CD7AE8-785A-40D9-994C-289F2919200B}" srcId="{90EBCB49-6D4F-4CFA-81D6-3C00075DF968}" destId="{5AE8DAB8-41CE-4119-8B26-0D07B3394164}" srcOrd="1" destOrd="0" parTransId="{D6D4C579-644B-4ECF-AA37-7A2E44661CDA}" sibTransId="{08F5DBC9-0F51-4C51-B1FA-2CFA0E7DDE79}"/>
    <dgm:cxn modelId="{481D9C38-AE7D-4F5D-90DB-AA92C6725BC2}" type="presParOf" srcId="{A6D29276-E982-4619-A2FF-BB12D93F1E60}" destId="{3D14016F-F227-45CB-BDA1-1AFA5A377E86}" srcOrd="0" destOrd="0" presId="urn:microsoft.com/office/officeart/2005/8/layout/default"/>
    <dgm:cxn modelId="{090E658F-8FC6-40CC-81B7-DCF379D2604F}" type="presParOf" srcId="{A6D29276-E982-4619-A2FF-BB12D93F1E60}" destId="{C6217247-97CA-495B-9478-2F5CA72A34FD}" srcOrd="1" destOrd="0" presId="urn:microsoft.com/office/officeart/2005/8/layout/default"/>
    <dgm:cxn modelId="{8A41A081-9484-4155-89C1-9849CB70E2DA}" type="presParOf" srcId="{A6D29276-E982-4619-A2FF-BB12D93F1E60}" destId="{B223CB7A-81DD-49BA-8A4F-C132776AC39B}" srcOrd="2" destOrd="0" presId="urn:microsoft.com/office/officeart/2005/8/layout/default"/>
    <dgm:cxn modelId="{5831C3A1-662F-45E6-9B9E-C760DB383A53}" type="presParOf" srcId="{A6D29276-E982-4619-A2FF-BB12D93F1E60}" destId="{5FBA3DD7-A0DF-4E59-823F-27A7192CF62D}" srcOrd="3" destOrd="0" presId="urn:microsoft.com/office/officeart/2005/8/layout/default"/>
    <dgm:cxn modelId="{B7E582C4-410E-4875-8FD6-ABC261654C17}" type="presParOf" srcId="{A6D29276-E982-4619-A2FF-BB12D93F1E60}" destId="{DC4EC20C-CE8B-48B6-ADA0-AF91CAF9B56F}" srcOrd="4" destOrd="0" presId="urn:microsoft.com/office/officeart/2005/8/layout/default"/>
    <dgm:cxn modelId="{9B228A5B-4AF7-42A3-B818-4C3DDDA0780E}" type="presParOf" srcId="{A6D29276-E982-4619-A2FF-BB12D93F1E60}" destId="{B0A8EFC0-CE80-444F-ADC9-C03CB57B5502}" srcOrd="5" destOrd="0" presId="urn:microsoft.com/office/officeart/2005/8/layout/default"/>
    <dgm:cxn modelId="{051476F7-597B-4305-ABE0-CA01DDB7FEB4}" type="presParOf" srcId="{A6D29276-E982-4619-A2FF-BB12D93F1E60}" destId="{B494085F-B4EA-4068-B410-B6EA3EDC4C20}" srcOrd="6" destOrd="0" presId="urn:microsoft.com/office/officeart/2005/8/layout/default"/>
    <dgm:cxn modelId="{99ACED99-A695-4209-8DCB-AD22398C3751}" type="presParOf" srcId="{A6D29276-E982-4619-A2FF-BB12D93F1E60}" destId="{AC1AB78F-F84E-469D-AE60-448C1991CEBA}" srcOrd="7" destOrd="0" presId="urn:microsoft.com/office/officeart/2005/8/layout/default"/>
    <dgm:cxn modelId="{F218622D-43F6-473D-B558-2AB14C23DED7}" type="presParOf" srcId="{A6D29276-E982-4619-A2FF-BB12D93F1E60}" destId="{45973665-3528-4A32-9BC8-6360FC356699}" srcOrd="8" destOrd="0" presId="urn:microsoft.com/office/officeart/2005/8/layout/default"/>
    <dgm:cxn modelId="{73AFAA78-15E0-4C51-91E8-80ED0D269DB7}" type="presParOf" srcId="{A6D29276-E982-4619-A2FF-BB12D93F1E60}" destId="{5468AFD6-BA5E-44CC-A186-1F6B43AE198E}" srcOrd="9" destOrd="0" presId="urn:microsoft.com/office/officeart/2005/8/layout/default"/>
    <dgm:cxn modelId="{85BA8399-DD20-45EE-A3C3-46A7B8CBB876}" type="presParOf" srcId="{A6D29276-E982-4619-A2FF-BB12D93F1E60}" destId="{417DF3EB-BFC8-4915-AE05-E242E5C45DBE}" srcOrd="10" destOrd="0" presId="urn:microsoft.com/office/officeart/2005/8/layout/default"/>
    <dgm:cxn modelId="{31B33E3B-04F8-480C-ADC7-6AB07C7D423E}" type="presParOf" srcId="{A6D29276-E982-4619-A2FF-BB12D93F1E60}" destId="{C5BBC673-1F98-4095-A48D-9D672330ABFD}" srcOrd="11" destOrd="0" presId="urn:microsoft.com/office/officeart/2005/8/layout/default"/>
    <dgm:cxn modelId="{F2B4B662-CFEF-4CC0-949F-044C4DEB9786}" type="presParOf" srcId="{A6D29276-E982-4619-A2FF-BB12D93F1E60}" destId="{D0DE6BB9-7FD4-4F61-B666-2EB8B2AB5411}" srcOrd="12" destOrd="0" presId="urn:microsoft.com/office/officeart/2005/8/layout/default"/>
    <dgm:cxn modelId="{0B27788A-A6D3-4B29-AE4D-47F431B3E408}" type="presParOf" srcId="{A6D29276-E982-4619-A2FF-BB12D93F1E60}" destId="{6E5AFAF6-7446-45FB-981B-57BFDCCA8D6F}" srcOrd="13" destOrd="0" presId="urn:microsoft.com/office/officeart/2005/8/layout/default"/>
    <dgm:cxn modelId="{226A6780-B0A4-4398-AF74-3615F38C4B99}" type="presParOf" srcId="{A6D29276-E982-4619-A2FF-BB12D93F1E60}" destId="{469D59BB-D4A8-4679-9E36-99C00F1C18D0}" srcOrd="14" destOrd="0" presId="urn:microsoft.com/office/officeart/2005/8/layout/default"/>
    <dgm:cxn modelId="{7FFD0105-435F-497C-9797-FF46E74CE151}" type="presParOf" srcId="{A6D29276-E982-4619-A2FF-BB12D93F1E60}" destId="{CD4CF833-4E5D-4002-B358-C4DDD7A20067}" srcOrd="15" destOrd="0" presId="urn:microsoft.com/office/officeart/2005/8/layout/default"/>
    <dgm:cxn modelId="{CA946F48-C4BC-48B2-A09D-BEEF3B791F85}" type="presParOf" srcId="{A6D29276-E982-4619-A2FF-BB12D93F1E60}" destId="{2259B505-4358-4CDB-B272-404C5516FCAE}" srcOrd="16" destOrd="0" presId="urn:microsoft.com/office/officeart/2005/8/layout/default"/>
    <dgm:cxn modelId="{9F3CD012-32C3-444E-ADBC-CDE916BCDB24}" type="presParOf" srcId="{A6D29276-E982-4619-A2FF-BB12D93F1E60}" destId="{F5B186FD-CFA0-44C3-826E-52BF6BC02871}" srcOrd="17" destOrd="0" presId="urn:microsoft.com/office/officeart/2005/8/layout/default"/>
    <dgm:cxn modelId="{074D6B55-454B-41B0-AD77-83E428996436}" type="presParOf" srcId="{A6D29276-E982-4619-A2FF-BB12D93F1E60}" destId="{A365F21D-60EE-4BFE-B2AA-4756DF26B07A}"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5103317-7C5E-41D9-854B-38CBF611873D}" type="doc">
      <dgm:prSet loTypeId="urn:microsoft.com/office/officeart/2018/2/layout/IconLabelList" loCatId="icon" qsTypeId="urn:microsoft.com/office/officeart/2005/8/quickstyle/simple1" qsCatId="simple" csTypeId="urn:microsoft.com/office/officeart/2005/8/colors/accent1_3" csCatId="accent1" phldr="1"/>
      <dgm:spPr/>
      <dgm:t>
        <a:bodyPr/>
        <a:lstStyle/>
        <a:p>
          <a:endParaRPr lang="en-US"/>
        </a:p>
      </dgm:t>
    </dgm:pt>
    <dgm:pt modelId="{82242A6A-B124-4227-9CE6-A6FAF65EB2B1}">
      <dgm:prSet custT="1"/>
      <dgm:spPr>
        <a:ln>
          <a:noFill/>
        </a:ln>
      </dgm:spPr>
      <dgm:t>
        <a:bodyPr/>
        <a:lstStyle/>
        <a:p>
          <a:pPr>
            <a:lnSpc>
              <a:spcPct val="100000"/>
            </a:lnSpc>
          </a:pPr>
          <a:r>
            <a:rPr lang="en-US" sz="2400">
              <a:solidFill>
                <a:schemeClr val="bg1"/>
              </a:solidFill>
            </a:rPr>
            <a:t>Unprotected APIs</a:t>
          </a:r>
        </a:p>
      </dgm:t>
    </dgm:pt>
    <dgm:pt modelId="{8A617F5A-2C1D-411C-B99B-6069F4627E5A}" type="parTrans" cxnId="{802AF04B-9271-436B-B982-7F8A2EB3C674}">
      <dgm:prSet/>
      <dgm:spPr/>
      <dgm:t>
        <a:bodyPr/>
        <a:lstStyle/>
        <a:p>
          <a:endParaRPr lang="en-US" sz="2400"/>
        </a:p>
      </dgm:t>
    </dgm:pt>
    <dgm:pt modelId="{4596E67B-BF9F-4B21-9E91-3E57527BEBAF}" type="sibTrans" cxnId="{802AF04B-9271-436B-B982-7F8A2EB3C674}">
      <dgm:prSet/>
      <dgm:spPr/>
      <dgm:t>
        <a:bodyPr/>
        <a:lstStyle/>
        <a:p>
          <a:endParaRPr lang="en-US" sz="2400"/>
        </a:p>
      </dgm:t>
    </dgm:pt>
    <dgm:pt modelId="{ABA108CC-2ACC-4768-8952-3D042DAB03A1}">
      <dgm:prSet custT="1"/>
      <dgm:spPr>
        <a:ln>
          <a:noFill/>
        </a:ln>
      </dgm:spPr>
      <dgm:t>
        <a:bodyPr/>
        <a:lstStyle/>
        <a:p>
          <a:pPr>
            <a:lnSpc>
              <a:spcPct val="100000"/>
            </a:lnSpc>
          </a:pPr>
          <a:r>
            <a:rPr lang="en-US" sz="2400">
              <a:solidFill>
                <a:schemeClr val="bg1"/>
              </a:solidFill>
            </a:rPr>
            <a:t>Weak authentication</a:t>
          </a:r>
        </a:p>
      </dgm:t>
    </dgm:pt>
    <dgm:pt modelId="{BF605805-DBD5-4CE5-A6A1-E3095D7424A6}" type="parTrans" cxnId="{13D0CCA4-1181-4BF2-A79B-055080A058B3}">
      <dgm:prSet/>
      <dgm:spPr/>
      <dgm:t>
        <a:bodyPr/>
        <a:lstStyle/>
        <a:p>
          <a:endParaRPr lang="en-US" sz="2400"/>
        </a:p>
      </dgm:t>
    </dgm:pt>
    <dgm:pt modelId="{7491FCC0-CDFE-4900-AC76-763DFDA8175E}" type="sibTrans" cxnId="{13D0CCA4-1181-4BF2-A79B-055080A058B3}">
      <dgm:prSet/>
      <dgm:spPr/>
      <dgm:t>
        <a:bodyPr/>
        <a:lstStyle/>
        <a:p>
          <a:endParaRPr lang="en-US" sz="2400"/>
        </a:p>
      </dgm:t>
    </dgm:pt>
    <dgm:pt modelId="{1159AEAB-072C-4B16-8471-7144DA06D633}">
      <dgm:prSet custT="1"/>
      <dgm:spPr>
        <a:ln>
          <a:noFill/>
        </a:ln>
      </dgm:spPr>
      <dgm:t>
        <a:bodyPr/>
        <a:lstStyle/>
        <a:p>
          <a:pPr>
            <a:lnSpc>
              <a:spcPct val="100000"/>
            </a:lnSpc>
          </a:pPr>
          <a:r>
            <a:rPr lang="en-US" sz="2400">
              <a:solidFill>
                <a:schemeClr val="bg1"/>
              </a:solidFill>
            </a:rPr>
            <a:t>Lack of access token validation</a:t>
          </a:r>
        </a:p>
      </dgm:t>
    </dgm:pt>
    <dgm:pt modelId="{469DB9B8-3A60-4E48-A6A5-02212EFAE2A5}" type="parTrans" cxnId="{9FD5076A-4475-43C7-8A70-818B9D0B0411}">
      <dgm:prSet/>
      <dgm:spPr/>
      <dgm:t>
        <a:bodyPr/>
        <a:lstStyle/>
        <a:p>
          <a:endParaRPr lang="en-US" sz="2400"/>
        </a:p>
      </dgm:t>
    </dgm:pt>
    <dgm:pt modelId="{C5A43BF8-CF7D-4AC6-8743-224A79D41FA7}" type="sibTrans" cxnId="{9FD5076A-4475-43C7-8A70-818B9D0B0411}">
      <dgm:prSet/>
      <dgm:spPr/>
      <dgm:t>
        <a:bodyPr/>
        <a:lstStyle/>
        <a:p>
          <a:endParaRPr lang="en-US" sz="2400"/>
        </a:p>
      </dgm:t>
    </dgm:pt>
    <dgm:pt modelId="{2C3BFEE5-8280-4393-9ABD-6A45FEE39001}" type="pres">
      <dgm:prSet presAssocID="{55103317-7C5E-41D9-854B-38CBF611873D}" presName="root" presStyleCnt="0">
        <dgm:presLayoutVars>
          <dgm:dir/>
          <dgm:resizeHandles val="exact"/>
        </dgm:presLayoutVars>
      </dgm:prSet>
      <dgm:spPr/>
    </dgm:pt>
    <dgm:pt modelId="{27173C32-160A-47E0-9ECC-0C54FB864DCB}" type="pres">
      <dgm:prSet presAssocID="{82242A6A-B124-4227-9CE6-A6FAF65EB2B1}" presName="compNode" presStyleCnt="0"/>
      <dgm:spPr/>
    </dgm:pt>
    <dgm:pt modelId="{021E6D95-8877-4BFA-B59C-8243D825990C}" type="pres">
      <dgm:prSet presAssocID="{82242A6A-B124-4227-9CE6-A6FAF65EB2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ud"/>
        </a:ext>
      </dgm:extLst>
    </dgm:pt>
    <dgm:pt modelId="{1ED00A4B-8AA2-48CC-9FBF-932A8ECC8F98}" type="pres">
      <dgm:prSet presAssocID="{82242A6A-B124-4227-9CE6-A6FAF65EB2B1}" presName="spaceRect" presStyleCnt="0"/>
      <dgm:spPr/>
    </dgm:pt>
    <dgm:pt modelId="{B415EB1C-DB7B-40F8-973A-103AF221C7B3}" type="pres">
      <dgm:prSet presAssocID="{82242A6A-B124-4227-9CE6-A6FAF65EB2B1}" presName="textRect" presStyleLbl="revTx" presStyleIdx="0" presStyleCnt="3">
        <dgm:presLayoutVars>
          <dgm:chMax val="1"/>
          <dgm:chPref val="1"/>
        </dgm:presLayoutVars>
      </dgm:prSet>
      <dgm:spPr/>
    </dgm:pt>
    <dgm:pt modelId="{3EB6A0D6-D2C5-43A2-B8B4-D33D3C5626EA}" type="pres">
      <dgm:prSet presAssocID="{4596E67B-BF9F-4B21-9E91-3E57527BEBAF}" presName="sibTrans" presStyleCnt="0"/>
      <dgm:spPr/>
    </dgm:pt>
    <dgm:pt modelId="{6FB5D710-F347-4C44-B9CC-6E9733A80CF9}" type="pres">
      <dgm:prSet presAssocID="{ABA108CC-2ACC-4768-8952-3D042DAB03A1}" presName="compNode" presStyleCnt="0"/>
      <dgm:spPr/>
    </dgm:pt>
    <dgm:pt modelId="{E670CA25-1A65-4314-B14E-171850045EAC}" type="pres">
      <dgm:prSet presAssocID="{ABA108CC-2ACC-4768-8952-3D042DAB03A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nlock"/>
        </a:ext>
      </dgm:extLst>
    </dgm:pt>
    <dgm:pt modelId="{27CD0636-5697-42A7-B5D9-F6DEBA782946}" type="pres">
      <dgm:prSet presAssocID="{ABA108CC-2ACC-4768-8952-3D042DAB03A1}" presName="spaceRect" presStyleCnt="0"/>
      <dgm:spPr/>
    </dgm:pt>
    <dgm:pt modelId="{BFD0AF60-1348-49DB-99B7-713D2F98125A}" type="pres">
      <dgm:prSet presAssocID="{ABA108CC-2ACC-4768-8952-3D042DAB03A1}" presName="textRect" presStyleLbl="revTx" presStyleIdx="1" presStyleCnt="3">
        <dgm:presLayoutVars>
          <dgm:chMax val="1"/>
          <dgm:chPref val="1"/>
        </dgm:presLayoutVars>
      </dgm:prSet>
      <dgm:spPr/>
    </dgm:pt>
    <dgm:pt modelId="{DFD31172-EF49-4F2E-82C3-4AB34BBF03F1}" type="pres">
      <dgm:prSet presAssocID="{7491FCC0-CDFE-4900-AC76-763DFDA8175E}" presName="sibTrans" presStyleCnt="0"/>
      <dgm:spPr/>
    </dgm:pt>
    <dgm:pt modelId="{0CE56853-5100-4399-AA3D-FE3D7AE2914A}" type="pres">
      <dgm:prSet presAssocID="{1159AEAB-072C-4B16-8471-7144DA06D633}" presName="compNode" presStyleCnt="0"/>
      <dgm:spPr/>
    </dgm:pt>
    <dgm:pt modelId="{D8F74700-4480-40BC-8B1C-7F768461C1CB}" type="pres">
      <dgm:prSet presAssocID="{1159AEAB-072C-4B16-8471-7144DA06D63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se"/>
        </a:ext>
      </dgm:extLst>
    </dgm:pt>
    <dgm:pt modelId="{ABE5D4F0-FF93-46DD-B457-5B593A90C2A8}" type="pres">
      <dgm:prSet presAssocID="{1159AEAB-072C-4B16-8471-7144DA06D633}" presName="spaceRect" presStyleCnt="0"/>
      <dgm:spPr/>
    </dgm:pt>
    <dgm:pt modelId="{0AA76B86-780D-413D-9AE3-914BADEA5435}" type="pres">
      <dgm:prSet presAssocID="{1159AEAB-072C-4B16-8471-7144DA06D633}" presName="textRect" presStyleLbl="revTx" presStyleIdx="2" presStyleCnt="3">
        <dgm:presLayoutVars>
          <dgm:chMax val="1"/>
          <dgm:chPref val="1"/>
        </dgm:presLayoutVars>
      </dgm:prSet>
      <dgm:spPr/>
    </dgm:pt>
  </dgm:ptLst>
  <dgm:cxnLst>
    <dgm:cxn modelId="{9C737202-D1C0-4165-9B16-B4FA47759E09}" type="presOf" srcId="{ABA108CC-2ACC-4768-8952-3D042DAB03A1}" destId="{BFD0AF60-1348-49DB-99B7-713D2F98125A}" srcOrd="0" destOrd="0" presId="urn:microsoft.com/office/officeart/2018/2/layout/IconLabelList"/>
    <dgm:cxn modelId="{9FD5076A-4475-43C7-8A70-818B9D0B0411}" srcId="{55103317-7C5E-41D9-854B-38CBF611873D}" destId="{1159AEAB-072C-4B16-8471-7144DA06D633}" srcOrd="2" destOrd="0" parTransId="{469DB9B8-3A60-4E48-A6A5-02212EFAE2A5}" sibTransId="{C5A43BF8-CF7D-4AC6-8743-224A79D41FA7}"/>
    <dgm:cxn modelId="{802AF04B-9271-436B-B982-7F8A2EB3C674}" srcId="{55103317-7C5E-41D9-854B-38CBF611873D}" destId="{82242A6A-B124-4227-9CE6-A6FAF65EB2B1}" srcOrd="0" destOrd="0" parTransId="{8A617F5A-2C1D-411C-B99B-6069F4627E5A}" sibTransId="{4596E67B-BF9F-4B21-9E91-3E57527BEBAF}"/>
    <dgm:cxn modelId="{9FEDEA71-B23C-4B59-85E0-3D1CF901F91F}" type="presOf" srcId="{82242A6A-B124-4227-9CE6-A6FAF65EB2B1}" destId="{B415EB1C-DB7B-40F8-973A-103AF221C7B3}" srcOrd="0" destOrd="0" presId="urn:microsoft.com/office/officeart/2018/2/layout/IconLabelList"/>
    <dgm:cxn modelId="{9F21CBA3-972C-4096-94DF-2803E21F8348}" type="presOf" srcId="{55103317-7C5E-41D9-854B-38CBF611873D}" destId="{2C3BFEE5-8280-4393-9ABD-6A45FEE39001}" srcOrd="0" destOrd="0" presId="urn:microsoft.com/office/officeart/2018/2/layout/IconLabelList"/>
    <dgm:cxn modelId="{13D0CCA4-1181-4BF2-A79B-055080A058B3}" srcId="{55103317-7C5E-41D9-854B-38CBF611873D}" destId="{ABA108CC-2ACC-4768-8952-3D042DAB03A1}" srcOrd="1" destOrd="0" parTransId="{BF605805-DBD5-4CE5-A6A1-E3095D7424A6}" sibTransId="{7491FCC0-CDFE-4900-AC76-763DFDA8175E}"/>
    <dgm:cxn modelId="{A81248E9-1A80-47B8-A2E5-8F7F232A055C}" type="presOf" srcId="{1159AEAB-072C-4B16-8471-7144DA06D633}" destId="{0AA76B86-780D-413D-9AE3-914BADEA5435}" srcOrd="0" destOrd="0" presId="urn:microsoft.com/office/officeart/2018/2/layout/IconLabelList"/>
    <dgm:cxn modelId="{710C94BD-4DBC-4BE7-9D3A-C35DAF639FDA}" type="presParOf" srcId="{2C3BFEE5-8280-4393-9ABD-6A45FEE39001}" destId="{27173C32-160A-47E0-9ECC-0C54FB864DCB}" srcOrd="0" destOrd="0" presId="urn:microsoft.com/office/officeart/2018/2/layout/IconLabelList"/>
    <dgm:cxn modelId="{35B6CE0E-F362-4D8C-AEFF-6C5F0921A630}" type="presParOf" srcId="{27173C32-160A-47E0-9ECC-0C54FB864DCB}" destId="{021E6D95-8877-4BFA-B59C-8243D825990C}" srcOrd="0" destOrd="0" presId="urn:microsoft.com/office/officeart/2018/2/layout/IconLabelList"/>
    <dgm:cxn modelId="{65AA1523-BE76-4C70-9F74-0DF47145B4F1}" type="presParOf" srcId="{27173C32-160A-47E0-9ECC-0C54FB864DCB}" destId="{1ED00A4B-8AA2-48CC-9FBF-932A8ECC8F98}" srcOrd="1" destOrd="0" presId="urn:microsoft.com/office/officeart/2018/2/layout/IconLabelList"/>
    <dgm:cxn modelId="{45C2C0BE-371A-4235-9DD3-A35813E56E42}" type="presParOf" srcId="{27173C32-160A-47E0-9ECC-0C54FB864DCB}" destId="{B415EB1C-DB7B-40F8-973A-103AF221C7B3}" srcOrd="2" destOrd="0" presId="urn:microsoft.com/office/officeart/2018/2/layout/IconLabelList"/>
    <dgm:cxn modelId="{67D8112A-937F-4376-82CF-A74FB6C3359B}" type="presParOf" srcId="{2C3BFEE5-8280-4393-9ABD-6A45FEE39001}" destId="{3EB6A0D6-D2C5-43A2-B8B4-D33D3C5626EA}" srcOrd="1" destOrd="0" presId="urn:microsoft.com/office/officeart/2018/2/layout/IconLabelList"/>
    <dgm:cxn modelId="{67E555EA-84A0-4D4C-BB1C-1933CDB585D7}" type="presParOf" srcId="{2C3BFEE5-8280-4393-9ABD-6A45FEE39001}" destId="{6FB5D710-F347-4C44-B9CC-6E9733A80CF9}" srcOrd="2" destOrd="0" presId="urn:microsoft.com/office/officeart/2018/2/layout/IconLabelList"/>
    <dgm:cxn modelId="{40323970-4482-4906-A2EB-CEE6F2B409B3}" type="presParOf" srcId="{6FB5D710-F347-4C44-B9CC-6E9733A80CF9}" destId="{E670CA25-1A65-4314-B14E-171850045EAC}" srcOrd="0" destOrd="0" presId="urn:microsoft.com/office/officeart/2018/2/layout/IconLabelList"/>
    <dgm:cxn modelId="{AEF2E0B7-CA70-4E9A-93CB-1886347FFCB0}" type="presParOf" srcId="{6FB5D710-F347-4C44-B9CC-6E9733A80CF9}" destId="{27CD0636-5697-42A7-B5D9-F6DEBA782946}" srcOrd="1" destOrd="0" presId="urn:microsoft.com/office/officeart/2018/2/layout/IconLabelList"/>
    <dgm:cxn modelId="{731BA577-3C31-4719-8054-BA72A987E157}" type="presParOf" srcId="{6FB5D710-F347-4C44-B9CC-6E9733A80CF9}" destId="{BFD0AF60-1348-49DB-99B7-713D2F98125A}" srcOrd="2" destOrd="0" presId="urn:microsoft.com/office/officeart/2018/2/layout/IconLabelList"/>
    <dgm:cxn modelId="{90F68FF1-3E0E-413B-86AE-5566FAA0FB37}" type="presParOf" srcId="{2C3BFEE5-8280-4393-9ABD-6A45FEE39001}" destId="{DFD31172-EF49-4F2E-82C3-4AB34BBF03F1}" srcOrd="3" destOrd="0" presId="urn:microsoft.com/office/officeart/2018/2/layout/IconLabelList"/>
    <dgm:cxn modelId="{C05E5126-C184-4046-B89E-D75C879268A2}" type="presParOf" srcId="{2C3BFEE5-8280-4393-9ABD-6A45FEE39001}" destId="{0CE56853-5100-4399-AA3D-FE3D7AE2914A}" srcOrd="4" destOrd="0" presId="urn:microsoft.com/office/officeart/2018/2/layout/IconLabelList"/>
    <dgm:cxn modelId="{89CF5172-EDBA-4FE9-9177-DA4A957CB5B0}" type="presParOf" srcId="{0CE56853-5100-4399-AA3D-FE3D7AE2914A}" destId="{D8F74700-4480-40BC-8B1C-7F768461C1CB}" srcOrd="0" destOrd="0" presId="urn:microsoft.com/office/officeart/2018/2/layout/IconLabelList"/>
    <dgm:cxn modelId="{42A9C702-3976-46B8-926D-3846B9BFFF64}" type="presParOf" srcId="{0CE56853-5100-4399-AA3D-FE3D7AE2914A}" destId="{ABE5D4F0-FF93-46DD-B457-5B593A90C2A8}" srcOrd="1" destOrd="0" presId="urn:microsoft.com/office/officeart/2018/2/layout/IconLabelList"/>
    <dgm:cxn modelId="{01D199DD-BB12-421A-8E56-038687CC4D08}" type="presParOf" srcId="{0CE56853-5100-4399-AA3D-FE3D7AE2914A}" destId="{0AA76B86-780D-413D-9AE3-914BADEA5435}"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C5AF264-3674-4C06-8585-FA7867C8A5C7}" type="doc">
      <dgm:prSet loTypeId="urn:microsoft.com/office/officeart/2018/2/layout/IconLabelList" loCatId="icon" qsTypeId="urn:microsoft.com/office/officeart/2005/8/quickstyle/simple1" qsCatId="simple" csTypeId="urn:microsoft.com/office/officeart/2005/8/colors/accent5_3" csCatId="accent5" phldr="1"/>
      <dgm:spPr/>
      <dgm:t>
        <a:bodyPr/>
        <a:lstStyle/>
        <a:p>
          <a:endParaRPr lang="en-US"/>
        </a:p>
      </dgm:t>
    </dgm:pt>
    <dgm:pt modelId="{40CA7BB7-D978-45CC-BF2B-7035B892E9BE}">
      <dgm:prSet custT="1"/>
      <dgm:spPr>
        <a:ln>
          <a:noFill/>
        </a:ln>
      </dgm:spPr>
      <dgm:t>
        <a:bodyPr/>
        <a:lstStyle/>
        <a:p>
          <a:pPr>
            <a:lnSpc>
              <a:spcPct val="100000"/>
            </a:lnSpc>
          </a:pPr>
          <a:r>
            <a:rPr lang="en-US" sz="2400">
              <a:solidFill>
                <a:schemeClr val="bg1"/>
              </a:solidFill>
            </a:rPr>
            <a:t>Misconfigured HTTP headers</a:t>
          </a:r>
        </a:p>
      </dgm:t>
    </dgm:pt>
    <dgm:pt modelId="{64C923E8-0B41-4B89-88A2-2ACA30452D8B}" type="parTrans" cxnId="{49A8B2AD-BAD0-4B37-B11F-9624A54592EF}">
      <dgm:prSet/>
      <dgm:spPr/>
      <dgm:t>
        <a:bodyPr/>
        <a:lstStyle/>
        <a:p>
          <a:endParaRPr lang="en-US" sz="2400"/>
        </a:p>
      </dgm:t>
    </dgm:pt>
    <dgm:pt modelId="{09022D53-7B97-40AF-B182-0A5F151CE39F}" type="sibTrans" cxnId="{49A8B2AD-BAD0-4B37-B11F-9624A54592EF}">
      <dgm:prSet/>
      <dgm:spPr/>
      <dgm:t>
        <a:bodyPr/>
        <a:lstStyle/>
        <a:p>
          <a:endParaRPr lang="en-US" sz="2400"/>
        </a:p>
      </dgm:t>
    </dgm:pt>
    <dgm:pt modelId="{EB6077D3-7AD2-41AC-843F-892CC852AC0C}">
      <dgm:prSet custT="1"/>
      <dgm:spPr>
        <a:ln>
          <a:noFill/>
        </a:ln>
      </dgm:spPr>
      <dgm:t>
        <a:bodyPr/>
        <a:lstStyle/>
        <a:p>
          <a:pPr>
            <a:lnSpc>
              <a:spcPct val="100000"/>
            </a:lnSpc>
          </a:pPr>
          <a:r>
            <a:rPr lang="en-US" sz="2400">
              <a:solidFill>
                <a:schemeClr val="bg1"/>
              </a:solidFill>
            </a:rPr>
            <a:t>Unnecessary HTTP methods</a:t>
          </a:r>
        </a:p>
      </dgm:t>
    </dgm:pt>
    <dgm:pt modelId="{6C896F80-0CAF-4522-8869-80C994B2942A}" type="parTrans" cxnId="{492DD2C0-629D-475E-B16E-0FDE206F3B80}">
      <dgm:prSet/>
      <dgm:spPr/>
      <dgm:t>
        <a:bodyPr/>
        <a:lstStyle/>
        <a:p>
          <a:endParaRPr lang="en-US" sz="2400"/>
        </a:p>
      </dgm:t>
    </dgm:pt>
    <dgm:pt modelId="{2C62862E-35CF-4D62-8448-27A3AA02D385}" type="sibTrans" cxnId="{492DD2C0-629D-475E-B16E-0FDE206F3B80}">
      <dgm:prSet/>
      <dgm:spPr/>
      <dgm:t>
        <a:bodyPr/>
        <a:lstStyle/>
        <a:p>
          <a:endParaRPr lang="en-US" sz="2400"/>
        </a:p>
      </dgm:t>
    </dgm:pt>
    <dgm:pt modelId="{C65E0A92-B115-468B-81E3-4400DCFB5130}">
      <dgm:prSet custT="1"/>
      <dgm:spPr>
        <a:ln>
          <a:noFill/>
        </a:ln>
      </dgm:spPr>
      <dgm:t>
        <a:bodyPr/>
        <a:lstStyle/>
        <a:p>
          <a:pPr>
            <a:lnSpc>
              <a:spcPct val="100000"/>
            </a:lnSpc>
          </a:pPr>
          <a:r>
            <a:rPr lang="en-US" sz="2400">
              <a:solidFill>
                <a:schemeClr val="bg1"/>
              </a:solidFill>
            </a:rPr>
            <a:t>Verbose error messages</a:t>
          </a:r>
        </a:p>
      </dgm:t>
    </dgm:pt>
    <dgm:pt modelId="{1AC8A92C-20D0-4689-972B-1C2689A511A5}" type="parTrans" cxnId="{C44D9A57-8647-4083-B610-F90A7D7C274A}">
      <dgm:prSet/>
      <dgm:spPr/>
      <dgm:t>
        <a:bodyPr/>
        <a:lstStyle/>
        <a:p>
          <a:endParaRPr lang="en-US" sz="2400"/>
        </a:p>
      </dgm:t>
    </dgm:pt>
    <dgm:pt modelId="{95C33DA1-0A92-4D45-AFF4-5A3299C3ACAD}" type="sibTrans" cxnId="{C44D9A57-8647-4083-B610-F90A7D7C274A}">
      <dgm:prSet/>
      <dgm:spPr/>
      <dgm:t>
        <a:bodyPr/>
        <a:lstStyle/>
        <a:p>
          <a:endParaRPr lang="en-US" sz="2400"/>
        </a:p>
      </dgm:t>
    </dgm:pt>
    <dgm:pt modelId="{2D4BB0E8-37BA-44C8-955E-FCAD60F39E69}" type="pres">
      <dgm:prSet presAssocID="{9C5AF264-3674-4C06-8585-FA7867C8A5C7}" presName="root" presStyleCnt="0">
        <dgm:presLayoutVars>
          <dgm:dir/>
          <dgm:resizeHandles val="exact"/>
        </dgm:presLayoutVars>
      </dgm:prSet>
      <dgm:spPr/>
    </dgm:pt>
    <dgm:pt modelId="{BD1137A8-209C-4822-8E0E-064245F31517}" type="pres">
      <dgm:prSet presAssocID="{40CA7BB7-D978-45CC-BF2B-7035B892E9BE}" presName="compNode" presStyleCnt="0"/>
      <dgm:spPr/>
    </dgm:pt>
    <dgm:pt modelId="{0686EBAB-5A6B-481B-A125-AE2FA24E09C6}" type="pres">
      <dgm:prSet presAssocID="{40CA7BB7-D978-45CC-BF2B-7035B892E9B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BDB664AB-1445-4807-8CC1-6F8BEA749B99}" type="pres">
      <dgm:prSet presAssocID="{40CA7BB7-D978-45CC-BF2B-7035B892E9BE}" presName="spaceRect" presStyleCnt="0"/>
      <dgm:spPr/>
    </dgm:pt>
    <dgm:pt modelId="{1FB8DF4D-5A0B-4588-B47A-586748523324}" type="pres">
      <dgm:prSet presAssocID="{40CA7BB7-D978-45CC-BF2B-7035B892E9BE}" presName="textRect" presStyleLbl="revTx" presStyleIdx="0" presStyleCnt="3">
        <dgm:presLayoutVars>
          <dgm:chMax val="1"/>
          <dgm:chPref val="1"/>
        </dgm:presLayoutVars>
      </dgm:prSet>
      <dgm:spPr/>
    </dgm:pt>
    <dgm:pt modelId="{FF313F04-BF9A-4A41-957F-CF65B6EC4A11}" type="pres">
      <dgm:prSet presAssocID="{09022D53-7B97-40AF-B182-0A5F151CE39F}" presName="sibTrans" presStyleCnt="0"/>
      <dgm:spPr/>
    </dgm:pt>
    <dgm:pt modelId="{D2ABE75C-9502-4592-B5A0-36EDDF8F1724}" type="pres">
      <dgm:prSet presAssocID="{EB6077D3-7AD2-41AC-843F-892CC852AC0C}" presName="compNode" presStyleCnt="0"/>
      <dgm:spPr/>
    </dgm:pt>
    <dgm:pt modelId="{3C31433D-E864-4CAC-A68E-E5E13624DAD3}" type="pres">
      <dgm:prSet presAssocID="{EB6077D3-7AD2-41AC-843F-892CC852AC0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947D4DD4-FF24-49C1-81CC-B34F26E0FA3E}" type="pres">
      <dgm:prSet presAssocID="{EB6077D3-7AD2-41AC-843F-892CC852AC0C}" presName="spaceRect" presStyleCnt="0"/>
      <dgm:spPr/>
    </dgm:pt>
    <dgm:pt modelId="{B24116A4-2B5E-4EEA-B4EF-F6ABE11B8C09}" type="pres">
      <dgm:prSet presAssocID="{EB6077D3-7AD2-41AC-843F-892CC852AC0C}" presName="textRect" presStyleLbl="revTx" presStyleIdx="1" presStyleCnt="3">
        <dgm:presLayoutVars>
          <dgm:chMax val="1"/>
          <dgm:chPref val="1"/>
        </dgm:presLayoutVars>
      </dgm:prSet>
      <dgm:spPr/>
    </dgm:pt>
    <dgm:pt modelId="{4EE17940-3A1F-4925-933E-A07880B0336C}" type="pres">
      <dgm:prSet presAssocID="{2C62862E-35CF-4D62-8448-27A3AA02D385}" presName="sibTrans" presStyleCnt="0"/>
      <dgm:spPr/>
    </dgm:pt>
    <dgm:pt modelId="{6119B87A-5A12-4D1C-9F8F-8057882619D7}" type="pres">
      <dgm:prSet presAssocID="{C65E0A92-B115-468B-81E3-4400DCFB5130}" presName="compNode" presStyleCnt="0"/>
      <dgm:spPr/>
    </dgm:pt>
    <dgm:pt modelId="{B35DF652-59AE-4660-9CA4-DC31463E3E36}" type="pres">
      <dgm:prSet presAssocID="{C65E0A92-B115-468B-81E3-4400DCFB513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arning"/>
        </a:ext>
      </dgm:extLst>
    </dgm:pt>
    <dgm:pt modelId="{C230D613-6D3E-436B-A835-522D75DAED33}" type="pres">
      <dgm:prSet presAssocID="{C65E0A92-B115-468B-81E3-4400DCFB5130}" presName="spaceRect" presStyleCnt="0"/>
      <dgm:spPr/>
    </dgm:pt>
    <dgm:pt modelId="{BDEE40FA-40E2-4B22-87AD-75855595396D}" type="pres">
      <dgm:prSet presAssocID="{C65E0A92-B115-468B-81E3-4400DCFB5130}" presName="textRect" presStyleLbl="revTx" presStyleIdx="2" presStyleCnt="3">
        <dgm:presLayoutVars>
          <dgm:chMax val="1"/>
          <dgm:chPref val="1"/>
        </dgm:presLayoutVars>
      </dgm:prSet>
      <dgm:spPr/>
    </dgm:pt>
  </dgm:ptLst>
  <dgm:cxnLst>
    <dgm:cxn modelId="{CD8D9D3F-A0D8-4F3F-A8BB-7ECE31913286}" type="presOf" srcId="{9C5AF264-3674-4C06-8585-FA7867C8A5C7}" destId="{2D4BB0E8-37BA-44C8-955E-FCAD60F39E69}" srcOrd="0" destOrd="0" presId="urn:microsoft.com/office/officeart/2018/2/layout/IconLabelList"/>
    <dgm:cxn modelId="{C44D9A57-8647-4083-B610-F90A7D7C274A}" srcId="{9C5AF264-3674-4C06-8585-FA7867C8A5C7}" destId="{C65E0A92-B115-468B-81E3-4400DCFB5130}" srcOrd="2" destOrd="0" parTransId="{1AC8A92C-20D0-4689-972B-1C2689A511A5}" sibTransId="{95C33DA1-0A92-4D45-AFF4-5A3299C3ACAD}"/>
    <dgm:cxn modelId="{49A8B2AD-BAD0-4B37-B11F-9624A54592EF}" srcId="{9C5AF264-3674-4C06-8585-FA7867C8A5C7}" destId="{40CA7BB7-D978-45CC-BF2B-7035B892E9BE}" srcOrd="0" destOrd="0" parTransId="{64C923E8-0B41-4B89-88A2-2ACA30452D8B}" sibTransId="{09022D53-7B97-40AF-B182-0A5F151CE39F}"/>
    <dgm:cxn modelId="{A361FDB8-1400-4A7B-A636-8FCDD85DBC72}" type="presOf" srcId="{40CA7BB7-D978-45CC-BF2B-7035B892E9BE}" destId="{1FB8DF4D-5A0B-4588-B47A-586748523324}" srcOrd="0" destOrd="0" presId="urn:microsoft.com/office/officeart/2018/2/layout/IconLabelList"/>
    <dgm:cxn modelId="{492DD2C0-629D-475E-B16E-0FDE206F3B80}" srcId="{9C5AF264-3674-4C06-8585-FA7867C8A5C7}" destId="{EB6077D3-7AD2-41AC-843F-892CC852AC0C}" srcOrd="1" destOrd="0" parTransId="{6C896F80-0CAF-4522-8869-80C994B2942A}" sibTransId="{2C62862E-35CF-4D62-8448-27A3AA02D385}"/>
    <dgm:cxn modelId="{5C0A81F3-91C7-4781-9028-37A1892CB1C5}" type="presOf" srcId="{EB6077D3-7AD2-41AC-843F-892CC852AC0C}" destId="{B24116A4-2B5E-4EEA-B4EF-F6ABE11B8C09}" srcOrd="0" destOrd="0" presId="urn:microsoft.com/office/officeart/2018/2/layout/IconLabelList"/>
    <dgm:cxn modelId="{A0B16FF6-52C0-49BB-8A60-AFBF00DB53BE}" type="presOf" srcId="{C65E0A92-B115-468B-81E3-4400DCFB5130}" destId="{BDEE40FA-40E2-4B22-87AD-75855595396D}" srcOrd="0" destOrd="0" presId="urn:microsoft.com/office/officeart/2018/2/layout/IconLabelList"/>
    <dgm:cxn modelId="{DB5ADA4D-F750-4740-84E2-D60F7D652B39}" type="presParOf" srcId="{2D4BB0E8-37BA-44C8-955E-FCAD60F39E69}" destId="{BD1137A8-209C-4822-8E0E-064245F31517}" srcOrd="0" destOrd="0" presId="urn:microsoft.com/office/officeart/2018/2/layout/IconLabelList"/>
    <dgm:cxn modelId="{3FC505A4-0DD4-45C8-BF6A-54281AF0EBDF}" type="presParOf" srcId="{BD1137A8-209C-4822-8E0E-064245F31517}" destId="{0686EBAB-5A6B-481B-A125-AE2FA24E09C6}" srcOrd="0" destOrd="0" presId="urn:microsoft.com/office/officeart/2018/2/layout/IconLabelList"/>
    <dgm:cxn modelId="{08C687E8-D872-49A5-A603-A2F72917746A}" type="presParOf" srcId="{BD1137A8-209C-4822-8E0E-064245F31517}" destId="{BDB664AB-1445-4807-8CC1-6F8BEA749B99}" srcOrd="1" destOrd="0" presId="urn:microsoft.com/office/officeart/2018/2/layout/IconLabelList"/>
    <dgm:cxn modelId="{81A9E1B3-3A2C-4575-AD87-33DED473B16F}" type="presParOf" srcId="{BD1137A8-209C-4822-8E0E-064245F31517}" destId="{1FB8DF4D-5A0B-4588-B47A-586748523324}" srcOrd="2" destOrd="0" presId="urn:microsoft.com/office/officeart/2018/2/layout/IconLabelList"/>
    <dgm:cxn modelId="{4639385F-3E49-4300-B41C-A8D8C6DC85AA}" type="presParOf" srcId="{2D4BB0E8-37BA-44C8-955E-FCAD60F39E69}" destId="{FF313F04-BF9A-4A41-957F-CF65B6EC4A11}" srcOrd="1" destOrd="0" presId="urn:microsoft.com/office/officeart/2018/2/layout/IconLabelList"/>
    <dgm:cxn modelId="{7155BD4B-6735-4409-A5A1-63B6E13D5362}" type="presParOf" srcId="{2D4BB0E8-37BA-44C8-955E-FCAD60F39E69}" destId="{D2ABE75C-9502-4592-B5A0-36EDDF8F1724}" srcOrd="2" destOrd="0" presId="urn:microsoft.com/office/officeart/2018/2/layout/IconLabelList"/>
    <dgm:cxn modelId="{253F553D-A0FE-467A-A2EC-D7995FF9A56D}" type="presParOf" srcId="{D2ABE75C-9502-4592-B5A0-36EDDF8F1724}" destId="{3C31433D-E864-4CAC-A68E-E5E13624DAD3}" srcOrd="0" destOrd="0" presId="urn:microsoft.com/office/officeart/2018/2/layout/IconLabelList"/>
    <dgm:cxn modelId="{678B1D4C-8C4A-4C4F-97E9-67FD9C83783C}" type="presParOf" srcId="{D2ABE75C-9502-4592-B5A0-36EDDF8F1724}" destId="{947D4DD4-FF24-49C1-81CC-B34F26E0FA3E}" srcOrd="1" destOrd="0" presId="urn:microsoft.com/office/officeart/2018/2/layout/IconLabelList"/>
    <dgm:cxn modelId="{C300A853-BE0D-4DE1-90E8-441CD63FA9FB}" type="presParOf" srcId="{D2ABE75C-9502-4592-B5A0-36EDDF8F1724}" destId="{B24116A4-2B5E-4EEA-B4EF-F6ABE11B8C09}" srcOrd="2" destOrd="0" presId="urn:microsoft.com/office/officeart/2018/2/layout/IconLabelList"/>
    <dgm:cxn modelId="{DC216874-7F09-4E23-9698-F62DA12D3DEB}" type="presParOf" srcId="{2D4BB0E8-37BA-44C8-955E-FCAD60F39E69}" destId="{4EE17940-3A1F-4925-933E-A07880B0336C}" srcOrd="3" destOrd="0" presId="urn:microsoft.com/office/officeart/2018/2/layout/IconLabelList"/>
    <dgm:cxn modelId="{AFC62F4D-E8DA-4ABC-B55C-E0B8A6F7628A}" type="presParOf" srcId="{2D4BB0E8-37BA-44C8-955E-FCAD60F39E69}" destId="{6119B87A-5A12-4D1C-9F8F-8057882619D7}" srcOrd="4" destOrd="0" presId="urn:microsoft.com/office/officeart/2018/2/layout/IconLabelList"/>
    <dgm:cxn modelId="{36AE2FE6-DA9A-44FF-8355-376D2154086B}" type="presParOf" srcId="{6119B87A-5A12-4D1C-9F8F-8057882619D7}" destId="{B35DF652-59AE-4660-9CA4-DC31463E3E36}" srcOrd="0" destOrd="0" presId="urn:microsoft.com/office/officeart/2018/2/layout/IconLabelList"/>
    <dgm:cxn modelId="{7606D5D3-91F9-4D24-9E05-F6EA8E233BF3}" type="presParOf" srcId="{6119B87A-5A12-4D1C-9F8F-8057882619D7}" destId="{C230D613-6D3E-436B-A835-522D75DAED33}" srcOrd="1" destOrd="0" presId="urn:microsoft.com/office/officeart/2018/2/layout/IconLabelList"/>
    <dgm:cxn modelId="{EDE4F068-E6D7-4583-9ABB-3C0340F00595}" type="presParOf" srcId="{6119B87A-5A12-4D1C-9F8F-8057882619D7}" destId="{BDEE40FA-40E2-4B22-87AD-75855595396D}"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2_3" csCatId="accent2"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Full data objects returned</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997DAC05-4ECF-4DB1-8F5F-1E1F2D4BE8A8}">
      <dgm:prSet custT="1"/>
      <dgm:spPr>
        <a:ln>
          <a:noFill/>
        </a:ln>
      </dgm:spPr>
      <dgm:t>
        <a:bodyPr/>
        <a:lstStyle/>
        <a:p>
          <a:pPr>
            <a:lnSpc>
              <a:spcPct val="100000"/>
            </a:lnSpc>
          </a:pPr>
          <a:r>
            <a:rPr lang="en-US" sz="2400">
              <a:solidFill>
                <a:schemeClr val="bg1"/>
              </a:solidFill>
            </a:rPr>
            <a:t>Filtering on client</a:t>
          </a:r>
        </a:p>
      </dgm:t>
    </dgm:pt>
    <dgm:pt modelId="{0F8C29E7-2EAA-4794-92FB-3B5755D4AA8C}" type="parTrans" cxnId="{086E1244-16AA-4EDE-A8FB-76FC5A35AB9F}">
      <dgm:prSet/>
      <dgm:spPr/>
      <dgm:t>
        <a:bodyPr/>
        <a:lstStyle/>
        <a:p>
          <a:endParaRPr lang="en-US" sz="2400"/>
        </a:p>
      </dgm:t>
    </dgm:pt>
    <dgm:pt modelId="{973FAF6B-AB72-4D4C-95D8-662C33F5B593}" type="sibTrans" cxnId="{086E1244-16AA-4EDE-A8FB-76FC5A35AB9F}">
      <dgm:prSet/>
      <dgm:spPr/>
      <dgm:t>
        <a:bodyPr/>
        <a:lstStyle/>
        <a:p>
          <a:endParaRPr lang="en-US" sz="2400"/>
        </a:p>
      </dgm:t>
    </dgm:pt>
    <dgm:pt modelId="{65438CEB-2186-4C4F-ADCF-003412FA1F6B}">
      <dgm:prSet custT="1"/>
      <dgm:spPr>
        <a:ln>
          <a:noFill/>
        </a:ln>
      </dgm:spPr>
      <dgm:t>
        <a:bodyPr/>
        <a:lstStyle/>
        <a:p>
          <a:pPr>
            <a:lnSpc>
              <a:spcPct val="100000"/>
            </a:lnSpc>
          </a:pPr>
          <a:r>
            <a:rPr lang="en-US" sz="2400">
              <a:solidFill>
                <a:schemeClr val="bg1"/>
              </a:solidFill>
            </a:rPr>
            <a:t>Secure information exposed</a:t>
          </a:r>
        </a:p>
      </dgm:t>
    </dgm:pt>
    <dgm:pt modelId="{6AB8EEF8-BAD9-4E60-9961-7D31829DB4B6}" type="parTrans" cxnId="{88283AD2-27FD-4C68-8D8D-3E2530BCB2C7}">
      <dgm:prSet/>
      <dgm:spPr/>
      <dgm:t>
        <a:bodyPr/>
        <a:lstStyle/>
        <a:p>
          <a:endParaRPr lang="en-US" sz="2400"/>
        </a:p>
      </dgm:t>
    </dgm:pt>
    <dgm:pt modelId="{191BFF06-B177-4290-A057-8CC6BD1A9358}" type="sibTrans" cxnId="{88283AD2-27FD-4C68-8D8D-3E2530BCB2C7}">
      <dgm:prSet/>
      <dgm:spPr/>
      <dgm:t>
        <a:bodyPr/>
        <a:lstStyle/>
        <a:p>
          <a:endParaRPr lang="en-US"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BD38B3CA-7F84-4794-829F-4DBA41894D28}" type="pres">
      <dgm:prSet presAssocID="{997DAC05-4ECF-4DB1-8F5F-1E1F2D4BE8A8}" presName="compNode" presStyleCnt="0"/>
      <dgm:spPr/>
    </dgm:pt>
    <dgm:pt modelId="{9125C69B-8DBC-45A1-B50B-77E90DE2F998}" type="pres">
      <dgm:prSet presAssocID="{997DAC05-4ECF-4DB1-8F5F-1E1F2D4BE8A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F7C9F416-940D-4CA7-9A21-7A7305918AFD}" type="pres">
      <dgm:prSet presAssocID="{997DAC05-4ECF-4DB1-8F5F-1E1F2D4BE8A8}" presName="spaceRect" presStyleCnt="0"/>
      <dgm:spPr/>
    </dgm:pt>
    <dgm:pt modelId="{A5203A6A-F1DD-4E14-804F-1FCB7C4A6BAA}" type="pres">
      <dgm:prSet presAssocID="{997DAC05-4ECF-4DB1-8F5F-1E1F2D4BE8A8}" presName="textRect" presStyleLbl="revTx" presStyleIdx="1" presStyleCnt="3">
        <dgm:presLayoutVars>
          <dgm:chMax val="1"/>
          <dgm:chPref val="1"/>
        </dgm:presLayoutVars>
      </dgm:prSet>
      <dgm:spPr/>
    </dgm:pt>
    <dgm:pt modelId="{E381472C-7E28-42E1-9E53-ABF94777DF41}" type="pres">
      <dgm:prSet presAssocID="{973FAF6B-AB72-4D4C-95D8-662C33F5B593}" presName="sibTrans" presStyleCnt="0"/>
      <dgm:spPr/>
    </dgm:pt>
    <dgm:pt modelId="{6A48BD21-FA73-4BA3-8526-97563E34B0E1}" type="pres">
      <dgm:prSet presAssocID="{65438CEB-2186-4C4F-ADCF-003412FA1F6B}" presName="compNode" presStyleCnt="0"/>
      <dgm:spPr/>
    </dgm:pt>
    <dgm:pt modelId="{F5E2084B-E78C-43D1-9338-306C4DB60F6B}" type="pres">
      <dgm:prSet presAssocID="{65438CEB-2186-4C4F-ADCF-003412FA1F6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afe"/>
        </a:ext>
      </dgm:extLst>
    </dgm:pt>
    <dgm:pt modelId="{154410EA-0A67-409C-ACBC-6949B2471120}" type="pres">
      <dgm:prSet presAssocID="{65438CEB-2186-4C4F-ADCF-003412FA1F6B}" presName="spaceRect" presStyleCnt="0"/>
      <dgm:spPr/>
    </dgm:pt>
    <dgm:pt modelId="{54AADD26-C6F1-4814-AEA2-5DF8EFA0D998}" type="pres">
      <dgm:prSet presAssocID="{65438CEB-2186-4C4F-ADCF-003412FA1F6B}"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086E1244-16AA-4EDE-A8FB-76FC5A35AB9F}" srcId="{81A12849-B826-498E-9523-EB411F1547B3}" destId="{997DAC05-4ECF-4DB1-8F5F-1E1F2D4BE8A8}" srcOrd="1" destOrd="0" parTransId="{0F8C29E7-2EAA-4794-92FB-3B5755D4AA8C}" sibTransId="{973FAF6B-AB72-4D4C-95D8-662C33F5B593}"/>
    <dgm:cxn modelId="{FB2E4D56-F81E-4F7A-9AAE-36A8C509631F}" type="presOf" srcId="{997DAC05-4ECF-4DB1-8F5F-1E1F2D4BE8A8}" destId="{A5203A6A-F1DD-4E14-804F-1FCB7C4A6BAA}" srcOrd="0" destOrd="0" presId="urn:microsoft.com/office/officeart/2018/2/layout/IconLabelList"/>
    <dgm:cxn modelId="{2B25A0B6-59E3-48FF-80F0-E06BD41AB5E7}" type="presOf" srcId="{81A12849-B826-498E-9523-EB411F1547B3}" destId="{7B211BAA-6028-427D-824C-E82DC480D4E4}" srcOrd="0" destOrd="0" presId="urn:microsoft.com/office/officeart/2018/2/layout/IconLabelList"/>
    <dgm:cxn modelId="{88283AD2-27FD-4C68-8D8D-3E2530BCB2C7}" srcId="{81A12849-B826-498E-9523-EB411F1547B3}" destId="{65438CEB-2186-4C4F-ADCF-003412FA1F6B}" srcOrd="2" destOrd="0" parTransId="{6AB8EEF8-BAD9-4E60-9961-7D31829DB4B6}" sibTransId="{191BFF06-B177-4290-A057-8CC6BD1A9358}"/>
    <dgm:cxn modelId="{EE1F63F8-7931-44BA-98D8-F7EEFA8B2F82}" type="presOf" srcId="{65438CEB-2186-4C4F-ADCF-003412FA1F6B}" destId="{54AADD26-C6F1-4814-AEA2-5DF8EFA0D998}" srcOrd="0" destOrd="0" presId="urn:microsoft.com/office/officeart/2018/2/layout/IconLabelList"/>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C485D32-878A-4A2B-881C-A33C684E4A2E}" type="presParOf" srcId="{7B211BAA-6028-427D-824C-E82DC480D4E4}" destId="{BD38B3CA-7F84-4794-829F-4DBA41894D28}" srcOrd="2" destOrd="0" presId="urn:microsoft.com/office/officeart/2018/2/layout/IconLabelList"/>
    <dgm:cxn modelId="{B1AC9A01-8C31-4E7B-88A3-EC0D8C9E2756}" type="presParOf" srcId="{BD38B3CA-7F84-4794-829F-4DBA41894D28}" destId="{9125C69B-8DBC-45A1-B50B-77E90DE2F998}" srcOrd="0" destOrd="0" presId="urn:microsoft.com/office/officeart/2018/2/layout/IconLabelList"/>
    <dgm:cxn modelId="{985432A6-213C-4244-BF82-4ED8BE2AC7DA}" type="presParOf" srcId="{BD38B3CA-7F84-4794-829F-4DBA41894D28}" destId="{F7C9F416-940D-4CA7-9A21-7A7305918AFD}" srcOrd="1" destOrd="0" presId="urn:microsoft.com/office/officeart/2018/2/layout/IconLabelList"/>
    <dgm:cxn modelId="{E8912D0A-849A-4908-B189-EA3D1297FA1A}" type="presParOf" srcId="{BD38B3CA-7F84-4794-829F-4DBA41894D28}" destId="{A5203A6A-F1DD-4E14-804F-1FCB7C4A6BAA}" srcOrd="2" destOrd="0" presId="urn:microsoft.com/office/officeart/2018/2/layout/IconLabelList"/>
    <dgm:cxn modelId="{C108058F-5A3F-4854-856C-F6ACD949F3ED}" type="presParOf" srcId="{7B211BAA-6028-427D-824C-E82DC480D4E4}" destId="{E381472C-7E28-42E1-9E53-ABF94777DF41}" srcOrd="3" destOrd="0" presId="urn:microsoft.com/office/officeart/2018/2/layout/IconLabelList"/>
    <dgm:cxn modelId="{67E38C69-7DA4-4C7E-A71C-92CD0DAA1E85}" type="presParOf" srcId="{7B211BAA-6028-427D-824C-E82DC480D4E4}" destId="{6A48BD21-FA73-4BA3-8526-97563E34B0E1}" srcOrd="4" destOrd="0" presId="urn:microsoft.com/office/officeart/2018/2/layout/IconLabelList"/>
    <dgm:cxn modelId="{439B21B2-6354-4749-90CF-BAE502BD1FED}" type="presParOf" srcId="{6A48BD21-FA73-4BA3-8526-97563E34B0E1}" destId="{F5E2084B-E78C-43D1-9338-306C4DB60F6B}" srcOrd="0" destOrd="0" presId="urn:microsoft.com/office/officeart/2018/2/layout/IconLabelList"/>
    <dgm:cxn modelId="{3E8DC8F3-2466-440D-B11D-2B842485085B}" type="presParOf" srcId="{6A48BD21-FA73-4BA3-8526-97563E34B0E1}" destId="{154410EA-0A67-409C-ACBC-6949B2471120}" srcOrd="1" destOrd="0" presId="urn:microsoft.com/office/officeart/2018/2/layout/IconLabelList"/>
    <dgm:cxn modelId="{0EDCAC5D-EA4A-45F0-AB68-4D10F617CCC4}" type="presParOf" srcId="{6A48BD21-FA73-4BA3-8526-97563E34B0E1}" destId="{54AADD26-C6F1-4814-AEA2-5DF8EFA0D99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1A12849-B826-498E-9523-EB411F1547B3}" type="doc">
      <dgm:prSet loTypeId="urn:microsoft.com/office/officeart/2018/2/layout/IconLabelList" loCatId="icon" qsTypeId="urn:microsoft.com/office/officeart/2005/8/quickstyle/simple1" qsCatId="simple" csTypeId="urn:microsoft.com/office/officeart/2005/8/colors/accent4_3" csCatId="accent4" phldr="1"/>
      <dgm:spPr/>
      <dgm:t>
        <a:bodyPr/>
        <a:lstStyle/>
        <a:p>
          <a:endParaRPr lang="en-US"/>
        </a:p>
      </dgm:t>
    </dgm:pt>
    <dgm:pt modelId="{3279ED97-4F73-4874-9C09-9AD822FDA395}">
      <dgm:prSet custT="1"/>
      <dgm:spPr>
        <a:ln>
          <a:noFill/>
        </a:ln>
      </dgm:spPr>
      <dgm:t>
        <a:bodyPr/>
        <a:lstStyle/>
        <a:p>
          <a:pPr>
            <a:lnSpc>
              <a:spcPct val="100000"/>
            </a:lnSpc>
          </a:pPr>
          <a:r>
            <a:rPr lang="en-US" sz="2400">
              <a:solidFill>
                <a:schemeClr val="bg1"/>
              </a:solidFill>
            </a:rPr>
            <a:t>Brute force attacks</a:t>
          </a:r>
        </a:p>
      </dgm:t>
    </dgm:pt>
    <dgm:pt modelId="{EB5CEE33-C70B-480E-9C95-3AEF522E924D}" type="parTrans" cxnId="{667EFB35-4F55-44CB-BA60-F7753EC03FD0}">
      <dgm:prSet/>
      <dgm:spPr/>
      <dgm:t>
        <a:bodyPr/>
        <a:lstStyle/>
        <a:p>
          <a:endParaRPr lang="en-US" sz="2400"/>
        </a:p>
      </dgm:t>
    </dgm:pt>
    <dgm:pt modelId="{E4022381-19D5-4810-BF27-9131E2BAB67F}" type="sibTrans" cxnId="{667EFB35-4F55-44CB-BA60-F7753EC03FD0}">
      <dgm:prSet/>
      <dgm:spPr/>
      <dgm:t>
        <a:bodyPr/>
        <a:lstStyle/>
        <a:p>
          <a:endParaRPr lang="en-US" sz="2400"/>
        </a:p>
      </dgm:t>
    </dgm:pt>
    <dgm:pt modelId="{7D1FCCA6-1009-4F7E-A63E-F23F9E2424BA}">
      <dgm:prSet custT="1"/>
      <dgm:spPr>
        <a:ln>
          <a:noFill/>
        </a:ln>
      </dgm:spPr>
      <dgm:t>
        <a:bodyPr/>
        <a:lstStyle/>
        <a:p>
          <a:pPr>
            <a:lnSpc>
              <a:spcPct val="100000"/>
            </a:lnSpc>
          </a:pPr>
          <a:r>
            <a:rPr lang="en-US" sz="2400">
              <a:solidFill>
                <a:schemeClr val="bg1"/>
              </a:solidFill>
            </a:rPr>
            <a:t>Denial of Service</a:t>
          </a:r>
        </a:p>
      </dgm:t>
    </dgm:pt>
    <dgm:pt modelId="{C7F612FA-4855-45FE-97A6-99E209C62511}" type="parTrans" cxnId="{5D1682AB-D164-4673-A724-7380427978C0}">
      <dgm:prSet/>
      <dgm:spPr/>
      <dgm:t>
        <a:bodyPr/>
        <a:lstStyle/>
        <a:p>
          <a:endParaRPr lang="en-NL" sz="2400"/>
        </a:p>
      </dgm:t>
    </dgm:pt>
    <dgm:pt modelId="{BBE6A0DD-963D-4359-8AEC-DE4055A242D2}" type="sibTrans" cxnId="{5D1682AB-D164-4673-A724-7380427978C0}">
      <dgm:prSet/>
      <dgm:spPr/>
      <dgm:t>
        <a:bodyPr/>
        <a:lstStyle/>
        <a:p>
          <a:endParaRPr lang="en-NL" sz="2400"/>
        </a:p>
      </dgm:t>
    </dgm:pt>
    <dgm:pt modelId="{3FCF6F6C-DB5E-43E2-8DE0-878103FE2BB7}">
      <dgm:prSet custT="1"/>
      <dgm:spPr>
        <a:ln>
          <a:noFill/>
        </a:ln>
      </dgm:spPr>
      <dgm:t>
        <a:bodyPr/>
        <a:lstStyle/>
        <a:p>
          <a:pPr>
            <a:lnSpc>
              <a:spcPct val="100000"/>
            </a:lnSpc>
          </a:pPr>
          <a:r>
            <a:rPr lang="en-US" sz="2400">
              <a:solidFill>
                <a:schemeClr val="bg1"/>
              </a:solidFill>
            </a:rPr>
            <a:t>Excessive request size</a:t>
          </a:r>
          <a:endParaRPr lang="en-NL" sz="2400">
            <a:solidFill>
              <a:schemeClr val="bg1"/>
            </a:solidFill>
          </a:endParaRPr>
        </a:p>
      </dgm:t>
    </dgm:pt>
    <dgm:pt modelId="{E32BD194-6444-4FE1-BBA9-DC150DE17796}" type="parTrans" cxnId="{68652EDC-5C4B-44BA-AE1C-1D7E3D679BF1}">
      <dgm:prSet/>
      <dgm:spPr/>
      <dgm:t>
        <a:bodyPr/>
        <a:lstStyle/>
        <a:p>
          <a:endParaRPr lang="en-NL" sz="2400"/>
        </a:p>
      </dgm:t>
    </dgm:pt>
    <dgm:pt modelId="{CA2339C1-F5C1-48D0-B068-A51635710740}" type="sibTrans" cxnId="{68652EDC-5C4B-44BA-AE1C-1D7E3D679BF1}">
      <dgm:prSet/>
      <dgm:spPr/>
      <dgm:t>
        <a:bodyPr/>
        <a:lstStyle/>
        <a:p>
          <a:endParaRPr lang="en-NL" sz="2400"/>
        </a:p>
      </dgm:t>
    </dgm:pt>
    <dgm:pt modelId="{7B211BAA-6028-427D-824C-E82DC480D4E4}" type="pres">
      <dgm:prSet presAssocID="{81A12849-B826-498E-9523-EB411F1547B3}" presName="root" presStyleCnt="0">
        <dgm:presLayoutVars>
          <dgm:dir/>
          <dgm:resizeHandles val="exact"/>
        </dgm:presLayoutVars>
      </dgm:prSet>
      <dgm:spPr/>
    </dgm:pt>
    <dgm:pt modelId="{C2615553-A569-4210-85B6-D0FE01E7CBF3}" type="pres">
      <dgm:prSet presAssocID="{3279ED97-4F73-4874-9C09-9AD822FDA395}" presName="compNode" presStyleCnt="0"/>
      <dgm:spPr/>
    </dgm:pt>
    <dgm:pt modelId="{0DABD305-71E7-474D-A503-B1D44DF1D351}" type="pres">
      <dgm:prSet presAssocID="{3279ED97-4F73-4874-9C09-9AD822FDA39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201B29CB-C7E8-408B-B1D3-C5C8DCBE6294}" type="pres">
      <dgm:prSet presAssocID="{3279ED97-4F73-4874-9C09-9AD822FDA395}" presName="spaceRect" presStyleCnt="0"/>
      <dgm:spPr/>
    </dgm:pt>
    <dgm:pt modelId="{F1C03AF0-CECA-42B7-B85E-706948A99AF3}" type="pres">
      <dgm:prSet presAssocID="{3279ED97-4F73-4874-9C09-9AD822FDA395}" presName="textRect" presStyleLbl="revTx" presStyleIdx="0" presStyleCnt="3">
        <dgm:presLayoutVars>
          <dgm:chMax val="1"/>
          <dgm:chPref val="1"/>
        </dgm:presLayoutVars>
      </dgm:prSet>
      <dgm:spPr/>
    </dgm:pt>
    <dgm:pt modelId="{CEDDD6C4-0CDE-4271-B90A-2DBB6E2B0CE4}" type="pres">
      <dgm:prSet presAssocID="{E4022381-19D5-4810-BF27-9131E2BAB67F}" presName="sibTrans" presStyleCnt="0"/>
      <dgm:spPr/>
    </dgm:pt>
    <dgm:pt modelId="{0EA3AD46-47BD-4139-A0F7-1F92A9D2DB1E}" type="pres">
      <dgm:prSet presAssocID="{7D1FCCA6-1009-4F7E-A63E-F23F9E2424BA}" presName="compNode" presStyleCnt="0"/>
      <dgm:spPr/>
    </dgm:pt>
    <dgm:pt modelId="{078264F6-9BC3-49E0-905F-C6F7C35DAA90}" type="pres">
      <dgm:prSet presAssocID="{7D1FCCA6-1009-4F7E-A63E-F23F9E2424B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Artificial Intelligence"/>
        </a:ext>
      </dgm:extLst>
    </dgm:pt>
    <dgm:pt modelId="{A34060CA-A198-40DC-9800-3015B741C167}" type="pres">
      <dgm:prSet presAssocID="{7D1FCCA6-1009-4F7E-A63E-F23F9E2424BA}" presName="spaceRect" presStyleCnt="0"/>
      <dgm:spPr/>
    </dgm:pt>
    <dgm:pt modelId="{F2BE4C97-86C2-4D5A-902C-5B01B9CB0331}" type="pres">
      <dgm:prSet presAssocID="{7D1FCCA6-1009-4F7E-A63E-F23F9E2424BA}" presName="textRect" presStyleLbl="revTx" presStyleIdx="1" presStyleCnt="3">
        <dgm:presLayoutVars>
          <dgm:chMax val="1"/>
          <dgm:chPref val="1"/>
        </dgm:presLayoutVars>
      </dgm:prSet>
      <dgm:spPr/>
    </dgm:pt>
    <dgm:pt modelId="{DCD91B44-7DD7-42F3-8B4B-8D4272CD03E2}" type="pres">
      <dgm:prSet presAssocID="{BBE6A0DD-963D-4359-8AEC-DE4055A242D2}" presName="sibTrans" presStyleCnt="0"/>
      <dgm:spPr/>
    </dgm:pt>
    <dgm:pt modelId="{F8EED617-D320-43B9-A976-B56AB2EE9A4D}" type="pres">
      <dgm:prSet presAssocID="{3FCF6F6C-DB5E-43E2-8DE0-878103FE2BB7}" presName="compNode" presStyleCnt="0"/>
      <dgm:spPr/>
    </dgm:pt>
    <dgm:pt modelId="{5772E800-C79D-4881-9FF0-C0551B7618B0}" type="pres">
      <dgm:prSet presAssocID="{3FCF6F6C-DB5E-43E2-8DE0-878103FE2BB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Abacus"/>
        </a:ext>
      </dgm:extLst>
    </dgm:pt>
    <dgm:pt modelId="{A4FE5B66-3C98-4D20-A03D-5154AC508870}" type="pres">
      <dgm:prSet presAssocID="{3FCF6F6C-DB5E-43E2-8DE0-878103FE2BB7}" presName="spaceRect" presStyleCnt="0"/>
      <dgm:spPr/>
    </dgm:pt>
    <dgm:pt modelId="{F26747E4-B0C4-4E78-A850-379DAAABCB96}" type="pres">
      <dgm:prSet presAssocID="{3FCF6F6C-DB5E-43E2-8DE0-878103FE2BB7}" presName="textRect" presStyleLbl="revTx" presStyleIdx="2" presStyleCnt="3">
        <dgm:presLayoutVars>
          <dgm:chMax val="1"/>
          <dgm:chPref val="1"/>
        </dgm:presLayoutVars>
      </dgm:prSet>
      <dgm:spPr/>
    </dgm:pt>
  </dgm:ptLst>
  <dgm:cxnLst>
    <dgm:cxn modelId="{8081111B-C187-4E76-9651-BB2E7E4148EF}" type="presOf" srcId="{3279ED97-4F73-4874-9C09-9AD822FDA395}" destId="{F1C03AF0-CECA-42B7-B85E-706948A99AF3}" srcOrd="0" destOrd="0" presId="urn:microsoft.com/office/officeart/2018/2/layout/IconLabelList"/>
    <dgm:cxn modelId="{667EFB35-4F55-44CB-BA60-F7753EC03FD0}" srcId="{81A12849-B826-498E-9523-EB411F1547B3}" destId="{3279ED97-4F73-4874-9C09-9AD822FDA395}" srcOrd="0" destOrd="0" parTransId="{EB5CEE33-C70B-480E-9C95-3AEF522E924D}" sibTransId="{E4022381-19D5-4810-BF27-9131E2BAB67F}"/>
    <dgm:cxn modelId="{B78BC244-65BE-470C-A2A3-F6173F468186}" type="presOf" srcId="{7D1FCCA6-1009-4F7E-A63E-F23F9E2424BA}" destId="{F2BE4C97-86C2-4D5A-902C-5B01B9CB0331}" srcOrd="0" destOrd="0" presId="urn:microsoft.com/office/officeart/2018/2/layout/IconLabelList"/>
    <dgm:cxn modelId="{504FD68D-862B-4B86-AA66-3B047210FACC}" type="presOf" srcId="{3FCF6F6C-DB5E-43E2-8DE0-878103FE2BB7}" destId="{F26747E4-B0C4-4E78-A850-379DAAABCB96}" srcOrd="0" destOrd="0" presId="urn:microsoft.com/office/officeart/2018/2/layout/IconLabelList"/>
    <dgm:cxn modelId="{5D1682AB-D164-4673-A724-7380427978C0}" srcId="{81A12849-B826-498E-9523-EB411F1547B3}" destId="{7D1FCCA6-1009-4F7E-A63E-F23F9E2424BA}" srcOrd="1" destOrd="0" parTransId="{C7F612FA-4855-45FE-97A6-99E209C62511}" sibTransId="{BBE6A0DD-963D-4359-8AEC-DE4055A242D2}"/>
    <dgm:cxn modelId="{2B25A0B6-59E3-48FF-80F0-E06BD41AB5E7}" type="presOf" srcId="{81A12849-B826-498E-9523-EB411F1547B3}" destId="{7B211BAA-6028-427D-824C-E82DC480D4E4}" srcOrd="0" destOrd="0" presId="urn:microsoft.com/office/officeart/2018/2/layout/IconLabelList"/>
    <dgm:cxn modelId="{68652EDC-5C4B-44BA-AE1C-1D7E3D679BF1}" srcId="{81A12849-B826-498E-9523-EB411F1547B3}" destId="{3FCF6F6C-DB5E-43E2-8DE0-878103FE2BB7}" srcOrd="2" destOrd="0" parTransId="{E32BD194-6444-4FE1-BBA9-DC150DE17796}" sibTransId="{CA2339C1-F5C1-48D0-B068-A51635710740}"/>
    <dgm:cxn modelId="{353F0965-ED6E-448A-B330-7E1008AC2DFF}" type="presParOf" srcId="{7B211BAA-6028-427D-824C-E82DC480D4E4}" destId="{C2615553-A569-4210-85B6-D0FE01E7CBF3}" srcOrd="0" destOrd="0" presId="urn:microsoft.com/office/officeart/2018/2/layout/IconLabelList"/>
    <dgm:cxn modelId="{9811E8C9-FD89-4E92-A0E4-4680280B99A2}" type="presParOf" srcId="{C2615553-A569-4210-85B6-D0FE01E7CBF3}" destId="{0DABD305-71E7-474D-A503-B1D44DF1D351}" srcOrd="0" destOrd="0" presId="urn:microsoft.com/office/officeart/2018/2/layout/IconLabelList"/>
    <dgm:cxn modelId="{4EE62660-46FF-490E-9804-B447C95866C1}" type="presParOf" srcId="{C2615553-A569-4210-85B6-D0FE01E7CBF3}" destId="{201B29CB-C7E8-408B-B1D3-C5C8DCBE6294}" srcOrd="1" destOrd="0" presId="urn:microsoft.com/office/officeart/2018/2/layout/IconLabelList"/>
    <dgm:cxn modelId="{02D12B23-C88E-4CC0-974A-02F69E917B92}" type="presParOf" srcId="{C2615553-A569-4210-85B6-D0FE01E7CBF3}" destId="{F1C03AF0-CECA-42B7-B85E-706948A99AF3}" srcOrd="2" destOrd="0" presId="urn:microsoft.com/office/officeart/2018/2/layout/IconLabelList"/>
    <dgm:cxn modelId="{48BAEA3D-4221-479D-9B59-F03145BF5D6F}" type="presParOf" srcId="{7B211BAA-6028-427D-824C-E82DC480D4E4}" destId="{CEDDD6C4-0CDE-4271-B90A-2DBB6E2B0CE4}" srcOrd="1" destOrd="0" presId="urn:microsoft.com/office/officeart/2018/2/layout/IconLabelList"/>
    <dgm:cxn modelId="{7A3531DB-9A73-48A4-A1C3-508A1AE2C02B}" type="presParOf" srcId="{7B211BAA-6028-427D-824C-E82DC480D4E4}" destId="{0EA3AD46-47BD-4139-A0F7-1F92A9D2DB1E}" srcOrd="2" destOrd="0" presId="urn:microsoft.com/office/officeart/2018/2/layout/IconLabelList"/>
    <dgm:cxn modelId="{CACFD59B-17E4-4ACD-A63D-8F6AB10EA64F}" type="presParOf" srcId="{0EA3AD46-47BD-4139-A0F7-1F92A9D2DB1E}" destId="{078264F6-9BC3-49E0-905F-C6F7C35DAA90}" srcOrd="0" destOrd="0" presId="urn:microsoft.com/office/officeart/2018/2/layout/IconLabelList"/>
    <dgm:cxn modelId="{C85E2930-BD23-4249-91E9-ED59B19E32DC}" type="presParOf" srcId="{0EA3AD46-47BD-4139-A0F7-1F92A9D2DB1E}" destId="{A34060CA-A198-40DC-9800-3015B741C167}" srcOrd="1" destOrd="0" presId="urn:microsoft.com/office/officeart/2018/2/layout/IconLabelList"/>
    <dgm:cxn modelId="{07A2AB99-3502-47B5-8EBA-EABB510CEFF4}" type="presParOf" srcId="{0EA3AD46-47BD-4139-A0F7-1F92A9D2DB1E}" destId="{F2BE4C97-86C2-4D5A-902C-5B01B9CB0331}" srcOrd="2" destOrd="0" presId="urn:microsoft.com/office/officeart/2018/2/layout/IconLabelList"/>
    <dgm:cxn modelId="{1EE02DE8-8D35-496C-8EF2-A2339BBF5D4A}" type="presParOf" srcId="{7B211BAA-6028-427D-824C-E82DC480D4E4}" destId="{DCD91B44-7DD7-42F3-8B4B-8D4272CD03E2}" srcOrd="3" destOrd="0" presId="urn:microsoft.com/office/officeart/2018/2/layout/IconLabelList"/>
    <dgm:cxn modelId="{1CD28EAB-F8BF-4DFD-BD5F-D43E0DF69768}" type="presParOf" srcId="{7B211BAA-6028-427D-824C-E82DC480D4E4}" destId="{F8EED617-D320-43B9-A976-B56AB2EE9A4D}" srcOrd="4" destOrd="0" presId="urn:microsoft.com/office/officeart/2018/2/layout/IconLabelList"/>
    <dgm:cxn modelId="{81DE5B32-C037-463C-B61D-3DCDA38584C7}" type="presParOf" srcId="{F8EED617-D320-43B9-A976-B56AB2EE9A4D}" destId="{5772E800-C79D-4881-9FF0-C0551B7618B0}" srcOrd="0" destOrd="0" presId="urn:microsoft.com/office/officeart/2018/2/layout/IconLabelList"/>
    <dgm:cxn modelId="{84F269C9-57EA-4E8B-9E43-2342335A6C7F}" type="presParOf" srcId="{F8EED617-D320-43B9-A976-B56AB2EE9A4D}" destId="{A4FE5B66-3C98-4D20-A03D-5154AC508870}" srcOrd="1" destOrd="0" presId="urn:microsoft.com/office/officeart/2018/2/layout/IconLabelList"/>
    <dgm:cxn modelId="{A9AFD706-3B0C-44FB-A9EA-B9EA91793566}" type="presParOf" srcId="{F8EED617-D320-43B9-A976-B56AB2EE9A4D}" destId="{F26747E4-B0C4-4E78-A850-379DAAABCB96}"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714D9-F587-4EB8-B2D4-7AEC242595AF}">
      <dsp:nvSpPr>
        <dsp:cNvPr id="0" name=""/>
        <dsp:cNvSpPr/>
      </dsp:nvSpPr>
      <dsp:spPr>
        <a:xfrm>
          <a:off x="1598009" y="639542"/>
          <a:ext cx="717451" cy="7174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03EF87-472D-465A-AB78-689376A2F2F2}">
      <dsp:nvSpPr>
        <dsp:cNvPr id="0" name=""/>
        <dsp:cNvSpPr/>
      </dsp:nvSpPr>
      <dsp:spPr>
        <a:xfrm>
          <a:off x="1159567"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Security</a:t>
          </a:r>
        </a:p>
      </dsp:txBody>
      <dsp:txXfrm>
        <a:off x="1159567" y="1661698"/>
        <a:ext cx="1594335" cy="678215"/>
      </dsp:txXfrm>
    </dsp:sp>
    <dsp:sp modelId="{2D5641FC-17E6-45DB-84BD-BABA3EABD853}">
      <dsp:nvSpPr>
        <dsp:cNvPr id="0" name=""/>
        <dsp:cNvSpPr/>
      </dsp:nvSpPr>
      <dsp:spPr>
        <a:xfrm>
          <a:off x="3471354" y="639542"/>
          <a:ext cx="717451" cy="7174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9B98A0-C742-4EED-A27F-9548180C1E7A}">
      <dsp:nvSpPr>
        <dsp:cNvPr id="0" name=""/>
        <dsp:cNvSpPr/>
      </dsp:nvSpPr>
      <dsp:spPr>
        <a:xfrm>
          <a:off x="3032911"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Caching</a:t>
          </a:r>
        </a:p>
      </dsp:txBody>
      <dsp:txXfrm>
        <a:off x="3032911" y="1661698"/>
        <a:ext cx="1594335" cy="678215"/>
      </dsp:txXfrm>
    </dsp:sp>
    <dsp:sp modelId="{15787F05-2034-4401-A9E3-1776D0311324}">
      <dsp:nvSpPr>
        <dsp:cNvPr id="0" name=""/>
        <dsp:cNvSpPr/>
      </dsp:nvSpPr>
      <dsp:spPr>
        <a:xfrm>
          <a:off x="5344698" y="639542"/>
          <a:ext cx="717451" cy="7174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30D7D0-3A7D-46C2-AB04-CE15F67B0540}">
      <dsp:nvSpPr>
        <dsp:cNvPr id="0" name=""/>
        <dsp:cNvSpPr/>
      </dsp:nvSpPr>
      <dsp:spPr>
        <a:xfrm>
          <a:off x="4906256"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Throttling </a:t>
          </a:r>
        </a:p>
      </dsp:txBody>
      <dsp:txXfrm>
        <a:off x="4906256" y="1661698"/>
        <a:ext cx="1594335" cy="678215"/>
      </dsp:txXfrm>
    </dsp:sp>
    <dsp:sp modelId="{5AD3BD7E-3944-46AA-B56C-3A8A642CA170}">
      <dsp:nvSpPr>
        <dsp:cNvPr id="0" name=""/>
        <dsp:cNvSpPr/>
      </dsp:nvSpPr>
      <dsp:spPr>
        <a:xfrm>
          <a:off x="7424087" y="639542"/>
          <a:ext cx="717451" cy="71745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54E0138-663B-469D-BB51-0F72A53623FB}">
      <dsp:nvSpPr>
        <dsp:cNvPr id="0" name=""/>
        <dsp:cNvSpPr/>
      </dsp:nvSpPr>
      <dsp:spPr>
        <a:xfrm>
          <a:off x="6779601" y="1661698"/>
          <a:ext cx="2006423"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Transformations</a:t>
          </a:r>
        </a:p>
      </dsp:txBody>
      <dsp:txXfrm>
        <a:off x="6779601" y="1661698"/>
        <a:ext cx="2006423" cy="678215"/>
      </dsp:txXfrm>
    </dsp:sp>
    <dsp:sp modelId="{99C2E924-8BC0-48CA-AE34-6B3BAE69B598}">
      <dsp:nvSpPr>
        <dsp:cNvPr id="0" name=""/>
        <dsp:cNvSpPr/>
      </dsp:nvSpPr>
      <dsp:spPr>
        <a:xfrm>
          <a:off x="9503476" y="639542"/>
          <a:ext cx="717451" cy="717451"/>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BDA465-3264-44C9-8577-C411D34BB548}">
      <dsp:nvSpPr>
        <dsp:cNvPr id="0" name=""/>
        <dsp:cNvSpPr/>
      </dsp:nvSpPr>
      <dsp:spPr>
        <a:xfrm>
          <a:off x="9065033" y="1661698"/>
          <a:ext cx="1594335"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Mocking</a:t>
          </a:r>
        </a:p>
      </dsp:txBody>
      <dsp:txXfrm>
        <a:off x="9065033" y="1661698"/>
        <a:ext cx="1594335" cy="678215"/>
      </dsp:txXfrm>
    </dsp:sp>
    <dsp:sp modelId="{CFC2D02C-EA3D-409D-AF67-77C5CADF77CE}">
      <dsp:nvSpPr>
        <dsp:cNvPr id="0" name=""/>
        <dsp:cNvSpPr/>
      </dsp:nvSpPr>
      <dsp:spPr>
        <a:xfrm>
          <a:off x="5550742" y="2738498"/>
          <a:ext cx="717451" cy="71745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A20958-16CE-45B9-82B7-97275DBCDEE9}">
      <dsp:nvSpPr>
        <dsp:cNvPr id="0" name=""/>
        <dsp:cNvSpPr/>
      </dsp:nvSpPr>
      <dsp:spPr>
        <a:xfrm>
          <a:off x="4556387" y="3760654"/>
          <a:ext cx="2706162" cy="6782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And many more…</a:t>
          </a:r>
        </a:p>
      </dsp:txBody>
      <dsp:txXfrm>
        <a:off x="4556387" y="3760654"/>
        <a:ext cx="2706162" cy="678215"/>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0281A1-AE1D-40DF-91AE-ABB05B515F2E}">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62A4710-6834-443E-AFA1-FDEC05DADF7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logging, monitoring, alerting </a:t>
          </a:r>
        </a:p>
      </dsp:txBody>
      <dsp:txXfrm>
        <a:off x="272324" y="3115087"/>
        <a:ext cx="3365458" cy="765000"/>
      </dsp:txXfrm>
    </dsp:sp>
    <dsp:sp modelId="{4EEAD479-0FF0-4E4A-9EE1-EEDC324DF215}">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A7B8281-6958-4C81-BF71-51759F697066}">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Logs not integrated </a:t>
          </a:r>
        </a:p>
      </dsp:txBody>
      <dsp:txXfrm>
        <a:off x="4226739" y="3115087"/>
        <a:ext cx="3365458" cy="765000"/>
      </dsp:txXfrm>
    </dsp:sp>
    <dsp:sp modelId="{9070D43A-A739-4141-8A81-2D995F8445E7}">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27F260-7BF1-46BE-85E6-E4417409CB5E}">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Relying on manual checks</a:t>
          </a:r>
        </a:p>
      </dsp:txBody>
      <dsp:txXfrm>
        <a:off x="8181153" y="3115087"/>
        <a:ext cx="3365458" cy="765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CADCA-BEB0-4316-9C33-09893147E95A}">
      <dsp:nvSpPr>
        <dsp:cNvPr id="0" name=""/>
        <dsp:cNvSpPr/>
      </dsp:nvSpPr>
      <dsp:spPr>
        <a:xfrm>
          <a:off x="1973670" y="1473206"/>
          <a:ext cx="1574319" cy="71"/>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5FF9EC0-DE6C-40F4-BFDF-D64DA15BEBDB}">
      <dsp:nvSpPr>
        <dsp:cNvPr id="0" name=""/>
        <dsp:cNvSpPr/>
      </dsp:nvSpPr>
      <dsp:spPr>
        <a:xfrm>
          <a:off x="3642448" y="1340999"/>
          <a:ext cx="181046" cy="339909"/>
        </a:xfrm>
        <a:prstGeom prst="chevron">
          <a:avLst>
            <a:gd name="adj" fmla="val 90000"/>
          </a:avLst>
        </a:prstGeom>
        <a:solidFill>
          <a:schemeClr val="accent4">
            <a:tint val="40000"/>
            <a:alpha val="90000"/>
            <a:hueOff val="1357741"/>
            <a:satOff val="-6406"/>
            <a:lumOff val="-231"/>
            <a:alphaOff val="0"/>
          </a:schemeClr>
        </a:solidFill>
        <a:ln w="12700" cap="flat" cmpd="sng" algn="ctr">
          <a:solidFill>
            <a:schemeClr val="accent4">
              <a:tint val="40000"/>
              <a:alpha val="90000"/>
              <a:hueOff val="1357741"/>
              <a:satOff val="-6406"/>
              <a:lumOff val="-231"/>
              <a:alphaOff val="0"/>
            </a:schemeClr>
          </a:solidFill>
          <a:prstDash val="solid"/>
          <a:miter lim="800000"/>
        </a:ln>
        <a:effectLst/>
      </dsp:spPr>
      <dsp:style>
        <a:lnRef idx="2">
          <a:scrgbClr r="0" g="0" b="0"/>
        </a:lnRef>
        <a:fillRef idx="1">
          <a:scrgbClr r="0" g="0" b="0"/>
        </a:fillRef>
        <a:effectRef idx="0">
          <a:scrgbClr r="0" g="0" b="0"/>
        </a:effectRef>
        <a:fontRef idx="minor"/>
      </dsp:style>
    </dsp:sp>
    <dsp:sp modelId="{FE9302F4-8950-4B1B-B9AF-957D63FACB31}">
      <dsp:nvSpPr>
        <dsp:cNvPr id="0" name=""/>
        <dsp:cNvSpPr/>
      </dsp:nvSpPr>
      <dsp:spPr>
        <a:xfrm>
          <a:off x="926747" y="623109"/>
          <a:ext cx="1700264" cy="1700264"/>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5980" tIns="65980" rIns="65980" bIns="65980" numCol="1" spcCol="1270" anchor="ctr" anchorCtr="0">
          <a:noAutofit/>
        </a:bodyPr>
        <a:lstStyle/>
        <a:p>
          <a:pPr marL="0" lvl="0" indent="0" algn="ctr" defTabSz="2667000">
            <a:lnSpc>
              <a:spcPct val="90000"/>
            </a:lnSpc>
            <a:spcBef>
              <a:spcPct val="0"/>
            </a:spcBef>
            <a:spcAft>
              <a:spcPct val="35000"/>
            </a:spcAft>
            <a:buNone/>
          </a:pPr>
          <a:r>
            <a:rPr lang="en-US" sz="6000" kern="1200" dirty="0"/>
            <a:t>1</a:t>
          </a:r>
        </a:p>
      </dsp:txBody>
      <dsp:txXfrm>
        <a:off x="1175745" y="872107"/>
        <a:ext cx="1202268" cy="1202268"/>
      </dsp:txXfrm>
    </dsp:sp>
    <dsp:sp modelId="{5DED8D78-DA71-478F-915D-E3DD407E821C}">
      <dsp:nvSpPr>
        <dsp:cNvPr id="0" name=""/>
        <dsp:cNvSpPr/>
      </dsp:nvSpPr>
      <dsp:spPr>
        <a:xfrm>
          <a:off x="5770" y="2500599"/>
          <a:ext cx="3542218" cy="1965600"/>
        </a:xfrm>
        <a:prstGeom prst="upArrowCallout">
          <a:avLst>
            <a:gd name="adj1" fmla="val 50000"/>
            <a:gd name="adj2" fmla="val 20000"/>
            <a:gd name="adj3" fmla="val 20000"/>
            <a:gd name="adj4" fmla="val 100000"/>
          </a:avLst>
        </a:prstGeom>
        <a:solidFill>
          <a:schemeClr val="accent4">
            <a:tint val="40000"/>
            <a:alpha val="90000"/>
            <a:hueOff val="2715481"/>
            <a:satOff val="-12811"/>
            <a:lumOff val="-463"/>
            <a:alphaOff val="0"/>
          </a:schemeClr>
        </a:solidFill>
        <a:ln w="12700" cap="flat" cmpd="sng" algn="ctr">
          <a:solidFill>
            <a:schemeClr val="accent4">
              <a:tint val="40000"/>
              <a:alpha val="90000"/>
              <a:hueOff val="2715481"/>
              <a:satOff val="-12811"/>
              <a:lumOff val="-4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Private APIs</a:t>
          </a:r>
        </a:p>
      </dsp:txBody>
      <dsp:txXfrm>
        <a:off x="5770" y="2893719"/>
        <a:ext cx="3542218" cy="1572480"/>
      </dsp:txXfrm>
    </dsp:sp>
    <dsp:sp modelId="{52CC46B9-C2B4-4CDB-98F0-AB96C3C55F20}">
      <dsp:nvSpPr>
        <dsp:cNvPr id="0" name=""/>
        <dsp:cNvSpPr/>
      </dsp:nvSpPr>
      <dsp:spPr>
        <a:xfrm>
          <a:off x="3941569" y="1473570"/>
          <a:ext cx="3542218" cy="72"/>
        </a:xfrm>
        <a:prstGeom prst="rect">
          <a:avLst/>
        </a:prstGeom>
        <a:solidFill>
          <a:schemeClr val="accent4">
            <a:tint val="40000"/>
            <a:alpha val="90000"/>
            <a:hueOff val="4073222"/>
            <a:satOff val="-19217"/>
            <a:lumOff val="-694"/>
            <a:alphaOff val="0"/>
          </a:schemeClr>
        </a:solidFill>
        <a:ln w="12700" cap="flat" cmpd="sng" algn="ctr">
          <a:solidFill>
            <a:schemeClr val="accent4">
              <a:tint val="40000"/>
              <a:alpha val="90000"/>
              <a:hueOff val="4073222"/>
              <a:satOff val="-19217"/>
              <a:lumOff val="-694"/>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944BE2-80CC-46C4-9A47-C55EC97BA46A}">
      <dsp:nvSpPr>
        <dsp:cNvPr id="0" name=""/>
        <dsp:cNvSpPr/>
      </dsp:nvSpPr>
      <dsp:spPr>
        <a:xfrm>
          <a:off x="7578247" y="1341307"/>
          <a:ext cx="181046" cy="340196"/>
        </a:xfrm>
        <a:prstGeom prst="chevron">
          <a:avLst>
            <a:gd name="adj" fmla="val 90000"/>
          </a:avLst>
        </a:prstGeom>
        <a:solidFill>
          <a:schemeClr val="accent4">
            <a:tint val="40000"/>
            <a:alpha val="90000"/>
            <a:hueOff val="5430963"/>
            <a:satOff val="-25622"/>
            <a:lumOff val="-925"/>
            <a:alphaOff val="0"/>
          </a:schemeClr>
        </a:solidFill>
        <a:ln w="12700" cap="flat" cmpd="sng" algn="ctr">
          <a:solidFill>
            <a:schemeClr val="accent4">
              <a:tint val="40000"/>
              <a:alpha val="90000"/>
              <a:hueOff val="5430963"/>
              <a:satOff val="-25622"/>
              <a:lumOff val="-925"/>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7B7959-A556-459C-970A-87C6B798E893}">
      <dsp:nvSpPr>
        <dsp:cNvPr id="0" name=""/>
        <dsp:cNvSpPr/>
      </dsp:nvSpPr>
      <dsp:spPr>
        <a:xfrm>
          <a:off x="4862186" y="623114"/>
          <a:ext cx="1700983" cy="1700983"/>
        </a:xfrm>
        <a:prstGeom prst="ellipse">
          <a:avLst/>
        </a:prstGeom>
        <a:solidFill>
          <a:schemeClr val="accent4">
            <a:hueOff val="4900445"/>
            <a:satOff val="-20388"/>
            <a:lumOff val="4804"/>
            <a:alphaOff val="0"/>
          </a:schemeClr>
        </a:solidFill>
        <a:ln w="12700" cap="flat" cmpd="sng" algn="ctr">
          <a:solidFill>
            <a:schemeClr val="accent4">
              <a:hueOff val="4900445"/>
              <a:satOff val="-20388"/>
              <a:lumOff val="480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08" tIns="66008" rIns="66008" bIns="66008" numCol="1" spcCol="1270" anchor="ctr" anchorCtr="0">
          <a:noAutofit/>
        </a:bodyPr>
        <a:lstStyle/>
        <a:p>
          <a:pPr marL="0" lvl="0" indent="0" algn="ctr" defTabSz="2667000">
            <a:lnSpc>
              <a:spcPct val="90000"/>
            </a:lnSpc>
            <a:spcBef>
              <a:spcPct val="0"/>
            </a:spcBef>
            <a:spcAft>
              <a:spcPct val="35000"/>
            </a:spcAft>
            <a:buNone/>
          </a:pPr>
          <a:r>
            <a:rPr lang="en-US" sz="6000" kern="1200"/>
            <a:t>2</a:t>
          </a:r>
        </a:p>
      </dsp:txBody>
      <dsp:txXfrm>
        <a:off x="5111289" y="872217"/>
        <a:ext cx="1202777" cy="1202777"/>
      </dsp:txXfrm>
    </dsp:sp>
    <dsp:sp modelId="{EFE9548F-F71F-4425-AC86-96FE56718BC5}">
      <dsp:nvSpPr>
        <dsp:cNvPr id="0" name=""/>
        <dsp:cNvSpPr/>
      </dsp:nvSpPr>
      <dsp:spPr>
        <a:xfrm>
          <a:off x="3941569" y="2501397"/>
          <a:ext cx="3542218" cy="1965600"/>
        </a:xfrm>
        <a:prstGeom prst="upArrowCallout">
          <a:avLst>
            <a:gd name="adj1" fmla="val 50000"/>
            <a:gd name="adj2" fmla="val 20000"/>
            <a:gd name="adj3" fmla="val 20000"/>
            <a:gd name="adj4" fmla="val 100000"/>
          </a:avLst>
        </a:prstGeom>
        <a:solidFill>
          <a:schemeClr val="accent4">
            <a:tint val="40000"/>
            <a:alpha val="90000"/>
            <a:hueOff val="6788703"/>
            <a:satOff val="-32028"/>
            <a:lumOff val="-1157"/>
            <a:alphaOff val="0"/>
          </a:schemeClr>
        </a:solidFill>
        <a:ln w="12700" cap="flat" cmpd="sng" algn="ctr">
          <a:solidFill>
            <a:schemeClr val="accent4">
              <a:tint val="40000"/>
              <a:alpha val="90000"/>
              <a:hueOff val="6788703"/>
              <a:satOff val="-32028"/>
              <a:lumOff val="-115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Limited access to partners</a:t>
          </a:r>
        </a:p>
      </dsp:txBody>
      <dsp:txXfrm>
        <a:off x="3941569" y="2894517"/>
        <a:ext cx="3542218" cy="1572480"/>
      </dsp:txXfrm>
    </dsp:sp>
    <dsp:sp modelId="{A980D7E1-371E-4F33-A143-673BE27CB93E}">
      <dsp:nvSpPr>
        <dsp:cNvPr id="0" name=""/>
        <dsp:cNvSpPr/>
      </dsp:nvSpPr>
      <dsp:spPr>
        <a:xfrm>
          <a:off x="7877367" y="1473570"/>
          <a:ext cx="1771109" cy="72"/>
        </a:xfrm>
        <a:prstGeom prst="rect">
          <a:avLst/>
        </a:prstGeom>
        <a:solidFill>
          <a:schemeClr val="accent4">
            <a:tint val="40000"/>
            <a:alpha val="90000"/>
            <a:hueOff val="8146444"/>
            <a:satOff val="-38434"/>
            <a:lumOff val="-1388"/>
            <a:alphaOff val="0"/>
          </a:schemeClr>
        </a:solidFill>
        <a:ln w="12700" cap="flat" cmpd="sng" algn="ctr">
          <a:solidFill>
            <a:schemeClr val="accent4">
              <a:tint val="40000"/>
              <a:alpha val="90000"/>
              <a:hueOff val="8146444"/>
              <a:satOff val="-38434"/>
              <a:lumOff val="-1388"/>
              <a:alphaOff val="0"/>
            </a:schemeClr>
          </a:solidFill>
          <a:prstDash val="solid"/>
          <a:miter lim="800000"/>
        </a:ln>
        <a:effectLst/>
      </dsp:spPr>
      <dsp:style>
        <a:lnRef idx="2">
          <a:scrgbClr r="0" g="0" b="0"/>
        </a:lnRef>
        <a:fillRef idx="1">
          <a:scrgbClr r="0" g="0" b="0"/>
        </a:fillRef>
        <a:effectRef idx="0">
          <a:scrgbClr r="0" g="0" b="0"/>
        </a:effectRef>
        <a:fontRef idx="minor"/>
      </dsp:style>
    </dsp:sp>
    <dsp:sp modelId="{CD0A77FB-AA66-44C8-A533-83CDEDC0F325}">
      <dsp:nvSpPr>
        <dsp:cNvPr id="0" name=""/>
        <dsp:cNvSpPr/>
      </dsp:nvSpPr>
      <dsp:spPr>
        <a:xfrm>
          <a:off x="8786650" y="611779"/>
          <a:ext cx="1723653" cy="1723653"/>
        </a:xfrm>
        <a:prstGeom prst="ellipse">
          <a:avLst/>
        </a:prstGeom>
        <a:solidFill>
          <a:schemeClr val="accent4">
            <a:hueOff val="9800891"/>
            <a:satOff val="-40777"/>
            <a:lumOff val="9608"/>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887" tIns="66887" rIns="66887" bIns="66887" numCol="1" spcCol="1270" anchor="ctr" anchorCtr="0">
          <a:noAutofit/>
        </a:bodyPr>
        <a:lstStyle/>
        <a:p>
          <a:pPr marL="0" lvl="0" indent="0" algn="ctr" defTabSz="2667000">
            <a:lnSpc>
              <a:spcPct val="90000"/>
            </a:lnSpc>
            <a:spcBef>
              <a:spcPct val="0"/>
            </a:spcBef>
            <a:spcAft>
              <a:spcPct val="35000"/>
            </a:spcAft>
            <a:buNone/>
          </a:pPr>
          <a:r>
            <a:rPr lang="en-US" sz="6000" kern="1200"/>
            <a:t>3</a:t>
          </a:r>
        </a:p>
      </dsp:txBody>
      <dsp:txXfrm>
        <a:off x="9039073" y="864202"/>
        <a:ext cx="1218807" cy="1218807"/>
      </dsp:txXfrm>
    </dsp:sp>
    <dsp:sp modelId="{96DD45D3-4C89-4E82-9C05-40361C150840}">
      <dsp:nvSpPr>
        <dsp:cNvPr id="0" name=""/>
        <dsp:cNvSpPr/>
      </dsp:nvSpPr>
      <dsp:spPr>
        <a:xfrm>
          <a:off x="7877367" y="2501397"/>
          <a:ext cx="3542218" cy="1965600"/>
        </a:xfrm>
        <a:prstGeom prst="upArrowCallout">
          <a:avLst>
            <a:gd name="adj1" fmla="val 50000"/>
            <a:gd name="adj2" fmla="val 20000"/>
            <a:gd name="adj3" fmla="val 20000"/>
            <a:gd name="adj4" fmla="val 100000"/>
          </a:avLst>
        </a:prstGeom>
        <a:solidFill>
          <a:schemeClr val="accent4">
            <a:tint val="40000"/>
            <a:alpha val="90000"/>
            <a:hueOff val="10861925"/>
            <a:satOff val="-51245"/>
            <a:lumOff val="-1851"/>
            <a:alphaOff val="0"/>
          </a:schemeClr>
        </a:solidFill>
        <a:ln w="12700" cap="flat" cmpd="sng" algn="ctr">
          <a:solidFill>
            <a:schemeClr val="accent4">
              <a:tint val="40000"/>
              <a:alpha val="90000"/>
              <a:hueOff val="10861925"/>
              <a:satOff val="-51245"/>
              <a:lumOff val="-185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14" tIns="165100" rIns="279414" bIns="165100" numCol="1" spcCol="1270" anchor="t" anchorCtr="0">
          <a:noAutofit/>
        </a:bodyPr>
        <a:lstStyle/>
        <a:p>
          <a:pPr marL="0" lvl="0" indent="0" algn="ctr" defTabSz="1155700">
            <a:lnSpc>
              <a:spcPct val="90000"/>
            </a:lnSpc>
            <a:spcBef>
              <a:spcPct val="0"/>
            </a:spcBef>
            <a:spcAft>
              <a:spcPct val="35000"/>
            </a:spcAft>
            <a:buNone/>
          </a:pPr>
          <a:r>
            <a:rPr lang="en-US" sz="2600" kern="1200" dirty="0"/>
            <a:t>Publicly exposed APIs</a:t>
          </a:r>
        </a:p>
      </dsp:txBody>
      <dsp:txXfrm>
        <a:off x="7877367" y="2894517"/>
        <a:ext cx="3542218" cy="15724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DD75A-EEC6-4A2E-A304-0E9F8BB4F9A1}">
      <dsp:nvSpPr>
        <dsp:cNvPr id="0" name=""/>
        <dsp:cNvSpPr/>
      </dsp:nvSpPr>
      <dsp:spPr>
        <a:xfrm>
          <a:off x="986220" y="1235851"/>
          <a:ext cx="1091782" cy="10917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7D7ABE-F447-41CD-9FC7-D3BEBBBAD181}">
      <dsp:nvSpPr>
        <dsp:cNvPr id="0" name=""/>
        <dsp:cNvSpPr/>
      </dsp:nvSpPr>
      <dsp:spPr>
        <a:xfrm>
          <a:off x="319019"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Exposing valuable data</a:t>
          </a:r>
        </a:p>
      </dsp:txBody>
      <dsp:txXfrm>
        <a:off x="319019" y="2718967"/>
        <a:ext cx="2426183" cy="1123593"/>
      </dsp:txXfrm>
    </dsp:sp>
    <dsp:sp modelId="{D60BFC66-3A4A-4ED1-8D0B-F27E7B4C170B}">
      <dsp:nvSpPr>
        <dsp:cNvPr id="0" name=""/>
        <dsp:cNvSpPr/>
      </dsp:nvSpPr>
      <dsp:spPr>
        <a:xfrm>
          <a:off x="3836986" y="1235851"/>
          <a:ext cx="1091782" cy="10917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C0DE1E5-A660-4A44-9F86-9F5C4B61E9D4}">
      <dsp:nvSpPr>
        <dsp:cNvPr id="0" name=""/>
        <dsp:cNvSpPr/>
      </dsp:nvSpPr>
      <dsp:spPr>
        <a:xfrm>
          <a:off x="3169785"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Easily accessible infrastructure</a:t>
          </a:r>
        </a:p>
      </dsp:txBody>
      <dsp:txXfrm>
        <a:off x="3169785" y="2718967"/>
        <a:ext cx="2426183" cy="1123593"/>
      </dsp:txXfrm>
    </dsp:sp>
    <dsp:sp modelId="{07F959E3-66E7-4211-9EAF-192D77D7B187}">
      <dsp:nvSpPr>
        <dsp:cNvPr id="0" name=""/>
        <dsp:cNvSpPr/>
      </dsp:nvSpPr>
      <dsp:spPr>
        <a:xfrm>
          <a:off x="6788960" y="1235851"/>
          <a:ext cx="1091782" cy="10917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14BC7D-1A38-4EFD-B0E2-4C51529A3C99}">
      <dsp:nvSpPr>
        <dsp:cNvPr id="0" name=""/>
        <dsp:cNvSpPr/>
      </dsp:nvSpPr>
      <dsp:spPr>
        <a:xfrm>
          <a:off x="6020551" y="2718967"/>
          <a:ext cx="2628600"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Inadequate authentication or authorization</a:t>
          </a:r>
        </a:p>
      </dsp:txBody>
      <dsp:txXfrm>
        <a:off x="6020551" y="2718967"/>
        <a:ext cx="2628600" cy="1123593"/>
      </dsp:txXfrm>
    </dsp:sp>
    <dsp:sp modelId="{8C563C67-FDA5-463A-90D2-1C2C62C74E98}">
      <dsp:nvSpPr>
        <dsp:cNvPr id="0" name=""/>
        <dsp:cNvSpPr/>
      </dsp:nvSpPr>
      <dsp:spPr>
        <a:xfrm>
          <a:off x="9740933" y="1235851"/>
          <a:ext cx="1091782" cy="10917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F78D847-772E-4EC4-B65B-A32E20B6BCDD}">
      <dsp:nvSpPr>
        <dsp:cNvPr id="0" name=""/>
        <dsp:cNvSpPr/>
      </dsp:nvSpPr>
      <dsp:spPr>
        <a:xfrm>
          <a:off x="9073733" y="2718967"/>
          <a:ext cx="2426183" cy="112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bg1"/>
              </a:solidFill>
            </a:rPr>
            <a:t>Not following best practices</a:t>
          </a:r>
        </a:p>
      </dsp:txBody>
      <dsp:txXfrm>
        <a:off x="9073733" y="2718967"/>
        <a:ext cx="2426183" cy="11235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9E92A5-0AA2-45A8-B1A5-AB9E0D8C7557}">
      <dsp:nvSpPr>
        <dsp:cNvPr id="0" name=""/>
        <dsp:cNvSpPr/>
      </dsp:nvSpPr>
      <dsp:spPr>
        <a:xfrm>
          <a:off x="456339" y="2867"/>
          <a:ext cx="2536339" cy="152180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Encryption</a:t>
          </a:r>
          <a:endParaRPr lang="en-US" sz="2500" kern="1200"/>
        </a:p>
      </dsp:txBody>
      <dsp:txXfrm>
        <a:off x="456339" y="2867"/>
        <a:ext cx="2536339" cy="1521803"/>
      </dsp:txXfrm>
    </dsp:sp>
    <dsp:sp modelId="{11FF2CA4-BD71-43A4-84E2-3D0C7AA5DCAF}">
      <dsp:nvSpPr>
        <dsp:cNvPr id="0" name=""/>
        <dsp:cNvSpPr/>
      </dsp:nvSpPr>
      <dsp:spPr>
        <a:xfrm>
          <a:off x="3246312" y="2867"/>
          <a:ext cx="2536339" cy="1521803"/>
        </a:xfrm>
        <a:prstGeom prst="rect">
          <a:avLst/>
        </a:prstGeom>
        <a:solidFill>
          <a:schemeClr val="accent3">
            <a:hueOff val="246418"/>
            <a:satOff val="9091"/>
            <a:lumOff val="-13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Authentication</a:t>
          </a:r>
          <a:endParaRPr lang="en-US" sz="2500" kern="1200"/>
        </a:p>
      </dsp:txBody>
      <dsp:txXfrm>
        <a:off x="3246312" y="2867"/>
        <a:ext cx="2536339" cy="1521803"/>
      </dsp:txXfrm>
    </dsp:sp>
    <dsp:sp modelId="{CA921C21-B9D3-4B23-811E-A835444DC758}">
      <dsp:nvSpPr>
        <dsp:cNvPr id="0" name=""/>
        <dsp:cNvSpPr/>
      </dsp:nvSpPr>
      <dsp:spPr>
        <a:xfrm>
          <a:off x="6036285" y="2867"/>
          <a:ext cx="2536339" cy="1521803"/>
        </a:xfrm>
        <a:prstGeom prst="rect">
          <a:avLst/>
        </a:prstGeom>
        <a:solidFill>
          <a:schemeClr val="accent3">
            <a:hueOff val="492836"/>
            <a:satOff val="18182"/>
            <a:lumOff val="-26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OAuth &amp; OpenID Connect</a:t>
          </a:r>
          <a:endParaRPr lang="en-US" sz="2500" kern="1200"/>
        </a:p>
      </dsp:txBody>
      <dsp:txXfrm>
        <a:off x="6036285" y="2867"/>
        <a:ext cx="2536339" cy="1521803"/>
      </dsp:txXfrm>
    </dsp:sp>
    <dsp:sp modelId="{33CFA05D-FA91-471A-A476-251255C41F13}">
      <dsp:nvSpPr>
        <dsp:cNvPr id="0" name=""/>
        <dsp:cNvSpPr/>
      </dsp:nvSpPr>
      <dsp:spPr>
        <a:xfrm>
          <a:off x="8826258" y="2867"/>
          <a:ext cx="2536339" cy="1521803"/>
        </a:xfrm>
        <a:prstGeom prst="rect">
          <a:avLst/>
        </a:prstGeom>
        <a:solidFill>
          <a:schemeClr val="accent3">
            <a:hueOff val="739254"/>
            <a:satOff val="27273"/>
            <a:lumOff val="-40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Call Security Experts</a:t>
          </a:r>
          <a:endParaRPr lang="en-US" sz="2500" kern="1200"/>
        </a:p>
      </dsp:txBody>
      <dsp:txXfrm>
        <a:off x="8826258" y="2867"/>
        <a:ext cx="2536339" cy="1521803"/>
      </dsp:txXfrm>
    </dsp:sp>
    <dsp:sp modelId="{604C889A-D996-4644-ABA1-D4C2605969EC}">
      <dsp:nvSpPr>
        <dsp:cNvPr id="0" name=""/>
        <dsp:cNvSpPr/>
      </dsp:nvSpPr>
      <dsp:spPr>
        <a:xfrm>
          <a:off x="456339" y="1778304"/>
          <a:ext cx="2536339" cy="1521803"/>
        </a:xfrm>
        <a:prstGeom prst="rect">
          <a:avLst/>
        </a:prstGeom>
        <a:solidFill>
          <a:schemeClr val="accent3">
            <a:hueOff val="985672"/>
            <a:satOff val="36364"/>
            <a:lumOff val="-534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Audit, Log and Version</a:t>
          </a:r>
        </a:p>
      </dsp:txBody>
      <dsp:txXfrm>
        <a:off x="456339" y="1778304"/>
        <a:ext cx="2536339" cy="1521803"/>
      </dsp:txXfrm>
    </dsp:sp>
    <dsp:sp modelId="{A5085327-1BFD-4C03-B94F-25A7D8F7E561}">
      <dsp:nvSpPr>
        <dsp:cNvPr id="0" name=""/>
        <dsp:cNvSpPr/>
      </dsp:nvSpPr>
      <dsp:spPr>
        <a:xfrm>
          <a:off x="3246312" y="1778304"/>
          <a:ext cx="2536339" cy="1521803"/>
        </a:xfrm>
        <a:prstGeom prst="rect">
          <a:avLst/>
        </a:prstGeom>
        <a:solidFill>
          <a:schemeClr val="accent3">
            <a:hueOff val="1232090"/>
            <a:satOff val="45455"/>
            <a:lumOff val="-66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Share as Little as Possible</a:t>
          </a:r>
        </a:p>
      </dsp:txBody>
      <dsp:txXfrm>
        <a:off x="3246312" y="1778304"/>
        <a:ext cx="2536339" cy="1521803"/>
      </dsp:txXfrm>
    </dsp:sp>
    <dsp:sp modelId="{24501F56-5EFE-41AA-AE07-883E874965BD}">
      <dsp:nvSpPr>
        <dsp:cNvPr id="0" name=""/>
        <dsp:cNvSpPr/>
      </dsp:nvSpPr>
      <dsp:spPr>
        <a:xfrm>
          <a:off x="6036285" y="1778304"/>
          <a:ext cx="2536339" cy="1521803"/>
        </a:xfrm>
        <a:prstGeom prst="rect">
          <a:avLst/>
        </a:prstGeom>
        <a:solidFill>
          <a:schemeClr val="accent3">
            <a:hueOff val="1478509"/>
            <a:satOff val="54545"/>
            <a:lumOff val="-80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System Protection with Throttling and Quotas</a:t>
          </a:r>
        </a:p>
      </dsp:txBody>
      <dsp:txXfrm>
        <a:off x="6036285" y="1778304"/>
        <a:ext cx="2536339" cy="1521803"/>
      </dsp:txXfrm>
    </dsp:sp>
    <dsp:sp modelId="{90CDBCCC-7CE6-4357-B77E-26CC23F23E31}">
      <dsp:nvSpPr>
        <dsp:cNvPr id="0" name=""/>
        <dsp:cNvSpPr/>
      </dsp:nvSpPr>
      <dsp:spPr>
        <a:xfrm>
          <a:off x="8826258" y="1778304"/>
          <a:ext cx="2536339" cy="1521803"/>
        </a:xfrm>
        <a:prstGeom prst="rect">
          <a:avLst/>
        </a:prstGeom>
        <a:solidFill>
          <a:schemeClr val="accent3">
            <a:hueOff val="1724927"/>
            <a:satOff val="63636"/>
            <a:lumOff val="-93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Data Validation</a:t>
          </a:r>
          <a:endParaRPr lang="en-US" sz="2500" kern="1200"/>
        </a:p>
      </dsp:txBody>
      <dsp:txXfrm>
        <a:off x="8826258" y="1778304"/>
        <a:ext cx="2536339" cy="1521803"/>
      </dsp:txXfrm>
    </dsp:sp>
    <dsp:sp modelId="{BAEA6354-EF25-4976-9613-FCCC58D4E0FB}">
      <dsp:nvSpPr>
        <dsp:cNvPr id="0" name=""/>
        <dsp:cNvSpPr/>
      </dsp:nvSpPr>
      <dsp:spPr>
        <a:xfrm>
          <a:off x="456339" y="3553742"/>
          <a:ext cx="2536339" cy="1521803"/>
        </a:xfrm>
        <a:prstGeom prst="rect">
          <a:avLst/>
        </a:prstGeom>
        <a:solidFill>
          <a:schemeClr val="accent3">
            <a:hueOff val="1971345"/>
            <a:satOff val="72727"/>
            <a:lumOff val="-1069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Infrastructure</a:t>
          </a:r>
          <a:endParaRPr lang="en-US" sz="2500" kern="1200"/>
        </a:p>
      </dsp:txBody>
      <dsp:txXfrm>
        <a:off x="456339" y="3553742"/>
        <a:ext cx="2536339" cy="1521803"/>
      </dsp:txXfrm>
    </dsp:sp>
    <dsp:sp modelId="{DC566DDC-576F-4779-9D3B-41733D07E41C}">
      <dsp:nvSpPr>
        <dsp:cNvPr id="0" name=""/>
        <dsp:cNvSpPr/>
      </dsp:nvSpPr>
      <dsp:spPr>
        <a:xfrm>
          <a:off x="3246312" y="3553742"/>
          <a:ext cx="2536339" cy="1521803"/>
        </a:xfrm>
        <a:prstGeom prst="rect">
          <a:avLst/>
        </a:prstGeom>
        <a:solidFill>
          <a:schemeClr val="accent3">
            <a:hueOff val="2217763"/>
            <a:satOff val="81818"/>
            <a:lumOff val="-1203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a:t>OWASP top 10</a:t>
          </a:r>
          <a:endParaRPr lang="en-US" sz="2500" kern="1200" dirty="0"/>
        </a:p>
      </dsp:txBody>
      <dsp:txXfrm>
        <a:off x="3246312" y="3553742"/>
        <a:ext cx="2536339" cy="1521803"/>
      </dsp:txXfrm>
    </dsp:sp>
    <dsp:sp modelId="{7452BA89-8550-4A0D-924F-C26F7E1AFE69}">
      <dsp:nvSpPr>
        <dsp:cNvPr id="0" name=""/>
        <dsp:cNvSpPr/>
      </dsp:nvSpPr>
      <dsp:spPr>
        <a:xfrm>
          <a:off x="6036285" y="3553742"/>
          <a:ext cx="2536339" cy="1521803"/>
        </a:xfrm>
        <a:prstGeom prst="rect">
          <a:avLst/>
        </a:prstGeom>
        <a:solidFill>
          <a:schemeClr val="accent3">
            <a:hueOff val="2464181"/>
            <a:satOff val="90909"/>
            <a:lumOff val="-133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dirty="0"/>
            <a:t>API Gateway</a:t>
          </a:r>
          <a:endParaRPr lang="en-US" sz="2500" kern="1200" dirty="0"/>
        </a:p>
      </dsp:txBody>
      <dsp:txXfrm>
        <a:off x="6036285" y="3553742"/>
        <a:ext cx="2536339" cy="1521803"/>
      </dsp:txXfrm>
    </dsp:sp>
    <dsp:sp modelId="{0CA4BFDB-A804-4DC7-B2FA-F9591A85EBBD}">
      <dsp:nvSpPr>
        <dsp:cNvPr id="0" name=""/>
        <dsp:cNvSpPr/>
      </dsp:nvSpPr>
      <dsp:spPr>
        <a:xfrm>
          <a:off x="8826258" y="3553742"/>
          <a:ext cx="2536339" cy="1521803"/>
        </a:xfrm>
        <a:prstGeom prst="rect">
          <a:avLst/>
        </a:prstGeom>
        <a:solidFill>
          <a:schemeClr val="accent3">
            <a:hueOff val="2710599"/>
            <a:satOff val="100000"/>
            <a:lumOff val="-1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nl-NL" sz="2500" kern="1200"/>
            <a:t>API Firewalling</a:t>
          </a:r>
          <a:endParaRPr lang="en-US" sz="2500" kern="1200" dirty="0"/>
        </a:p>
      </dsp:txBody>
      <dsp:txXfrm>
        <a:off x="8826258" y="3553742"/>
        <a:ext cx="2536339" cy="15218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14016F-F227-45CB-BDA1-1AFA5A377E86}">
      <dsp:nvSpPr>
        <dsp:cNvPr id="0" name=""/>
        <dsp:cNvSpPr/>
      </dsp:nvSpPr>
      <dsp:spPr>
        <a:xfrm>
          <a:off x="16192" y="3343"/>
          <a:ext cx="1609129" cy="965477"/>
        </a:xfrm>
        <a:prstGeom prst="rect">
          <a:avLst/>
        </a:prstGeom>
        <a:solidFill>
          <a:schemeClr val="accent5">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Broken object level authorization</a:t>
          </a:r>
          <a:endParaRPr lang="en-US" sz="1700" kern="1200"/>
        </a:p>
      </dsp:txBody>
      <dsp:txXfrm>
        <a:off x="16192" y="3343"/>
        <a:ext cx="1609129" cy="965477"/>
      </dsp:txXfrm>
    </dsp:sp>
    <dsp:sp modelId="{B223CB7A-81DD-49BA-8A4F-C132776AC39B}">
      <dsp:nvSpPr>
        <dsp:cNvPr id="0" name=""/>
        <dsp:cNvSpPr/>
      </dsp:nvSpPr>
      <dsp:spPr>
        <a:xfrm>
          <a:off x="1786235" y="3343"/>
          <a:ext cx="1609129" cy="965477"/>
        </a:xfrm>
        <a:prstGeom prst="rect">
          <a:avLst/>
        </a:prstGeom>
        <a:solidFill>
          <a:schemeClr val="accent5">
            <a:hueOff val="-750949"/>
            <a:satOff val="-1935"/>
            <a:lumOff val="-1307"/>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dirty="0" err="1"/>
            <a:t>Broken</a:t>
          </a:r>
          <a:r>
            <a:rPr lang="nl-NL" sz="1700" kern="1200" dirty="0"/>
            <a:t> </a:t>
          </a:r>
          <a:r>
            <a:rPr lang="nl-NL" sz="1700" kern="1200" dirty="0" err="1"/>
            <a:t>authentication</a:t>
          </a:r>
          <a:endParaRPr lang="en-US" sz="1700" kern="1200" dirty="0"/>
        </a:p>
      </dsp:txBody>
      <dsp:txXfrm>
        <a:off x="1786235" y="3343"/>
        <a:ext cx="1609129" cy="965477"/>
      </dsp:txXfrm>
    </dsp:sp>
    <dsp:sp modelId="{DC4EC20C-CE8B-48B6-ADA0-AF91CAF9B56F}">
      <dsp:nvSpPr>
        <dsp:cNvPr id="0" name=""/>
        <dsp:cNvSpPr/>
      </dsp:nvSpPr>
      <dsp:spPr>
        <a:xfrm>
          <a:off x="3556277" y="3343"/>
          <a:ext cx="1609129" cy="965477"/>
        </a:xfrm>
        <a:prstGeom prst="rect">
          <a:avLst/>
        </a:prstGeom>
        <a:solidFill>
          <a:schemeClr val="accent5">
            <a:hueOff val="-1501898"/>
            <a:satOff val="-3871"/>
            <a:lumOff val="-2614"/>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dirty="0" err="1"/>
            <a:t>Excessive</a:t>
          </a:r>
          <a:r>
            <a:rPr lang="nl-NL" sz="1700" kern="1200" dirty="0"/>
            <a:t> data exposure</a:t>
          </a:r>
          <a:endParaRPr lang="en-US" sz="1700" kern="1200" dirty="0"/>
        </a:p>
      </dsp:txBody>
      <dsp:txXfrm>
        <a:off x="3556277" y="3343"/>
        <a:ext cx="1609129" cy="965477"/>
      </dsp:txXfrm>
    </dsp:sp>
    <dsp:sp modelId="{B494085F-B4EA-4068-B410-B6EA3EDC4C20}">
      <dsp:nvSpPr>
        <dsp:cNvPr id="0" name=""/>
        <dsp:cNvSpPr/>
      </dsp:nvSpPr>
      <dsp:spPr>
        <a:xfrm>
          <a:off x="16192" y="1129734"/>
          <a:ext cx="1609129" cy="965477"/>
        </a:xfrm>
        <a:prstGeom prst="rect">
          <a:avLst/>
        </a:prstGeom>
        <a:solidFill>
          <a:schemeClr val="accent5">
            <a:hueOff val="-2252848"/>
            <a:satOff val="-5806"/>
            <a:lumOff val="-3922"/>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dirty="0" err="1"/>
            <a:t>Lack</a:t>
          </a:r>
          <a:r>
            <a:rPr lang="nl-NL" sz="1700" kern="1200" dirty="0"/>
            <a:t> of resources </a:t>
          </a:r>
          <a:r>
            <a:rPr lang="nl-NL" sz="1700" kern="1200" dirty="0" err="1"/>
            <a:t>and</a:t>
          </a:r>
          <a:r>
            <a:rPr lang="nl-NL" sz="1700" kern="1200" dirty="0"/>
            <a:t> </a:t>
          </a:r>
          <a:r>
            <a:rPr lang="nl-NL" sz="1700" kern="1200" dirty="0" err="1"/>
            <a:t>rate</a:t>
          </a:r>
          <a:r>
            <a:rPr lang="nl-NL" sz="1700" kern="1200" dirty="0"/>
            <a:t> </a:t>
          </a:r>
          <a:r>
            <a:rPr lang="nl-NL" sz="1700" kern="1200" dirty="0" err="1"/>
            <a:t>limiting</a:t>
          </a:r>
          <a:endParaRPr lang="en-US" sz="1700" kern="1200" dirty="0"/>
        </a:p>
      </dsp:txBody>
      <dsp:txXfrm>
        <a:off x="16192" y="1129734"/>
        <a:ext cx="1609129" cy="965477"/>
      </dsp:txXfrm>
    </dsp:sp>
    <dsp:sp modelId="{45973665-3528-4A32-9BC8-6360FC356699}">
      <dsp:nvSpPr>
        <dsp:cNvPr id="0" name=""/>
        <dsp:cNvSpPr/>
      </dsp:nvSpPr>
      <dsp:spPr>
        <a:xfrm>
          <a:off x="1786235" y="1129734"/>
          <a:ext cx="1609129" cy="965477"/>
        </a:xfrm>
        <a:prstGeom prst="rect">
          <a:avLst/>
        </a:prstGeom>
        <a:solidFill>
          <a:schemeClr val="accent5">
            <a:hueOff val="-3003797"/>
            <a:satOff val="-7742"/>
            <a:lumOff val="-5229"/>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Broken function level authorization</a:t>
          </a:r>
          <a:endParaRPr lang="en-US" sz="1700" kern="1200"/>
        </a:p>
      </dsp:txBody>
      <dsp:txXfrm>
        <a:off x="1786235" y="1129734"/>
        <a:ext cx="1609129" cy="965477"/>
      </dsp:txXfrm>
    </dsp:sp>
    <dsp:sp modelId="{417DF3EB-BFC8-4915-AE05-E242E5C45DBE}">
      <dsp:nvSpPr>
        <dsp:cNvPr id="0" name=""/>
        <dsp:cNvSpPr/>
      </dsp:nvSpPr>
      <dsp:spPr>
        <a:xfrm>
          <a:off x="3556277" y="1129734"/>
          <a:ext cx="1609129" cy="965477"/>
        </a:xfrm>
        <a:prstGeom prst="rect">
          <a:avLst/>
        </a:prstGeom>
        <a:solidFill>
          <a:schemeClr val="accent5">
            <a:hueOff val="-3754746"/>
            <a:satOff val="-9677"/>
            <a:lumOff val="-6536"/>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Mass assignment</a:t>
          </a:r>
          <a:endParaRPr lang="en-US" sz="1700" kern="1200"/>
        </a:p>
      </dsp:txBody>
      <dsp:txXfrm>
        <a:off x="3556277" y="1129734"/>
        <a:ext cx="1609129" cy="965477"/>
      </dsp:txXfrm>
    </dsp:sp>
    <dsp:sp modelId="{D0DE6BB9-7FD4-4F61-B666-2EB8B2AB5411}">
      <dsp:nvSpPr>
        <dsp:cNvPr id="0" name=""/>
        <dsp:cNvSpPr/>
      </dsp:nvSpPr>
      <dsp:spPr>
        <a:xfrm>
          <a:off x="16192" y="2256125"/>
          <a:ext cx="1609129" cy="965477"/>
        </a:xfrm>
        <a:prstGeom prst="rect">
          <a:avLst/>
        </a:prstGeom>
        <a:solidFill>
          <a:schemeClr val="accent5">
            <a:hueOff val="-4505695"/>
            <a:satOff val="-11613"/>
            <a:lumOff val="-7843"/>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Security misconfiguration</a:t>
          </a:r>
          <a:endParaRPr lang="en-US" sz="1700" kern="1200"/>
        </a:p>
      </dsp:txBody>
      <dsp:txXfrm>
        <a:off x="16192" y="2256125"/>
        <a:ext cx="1609129" cy="965477"/>
      </dsp:txXfrm>
    </dsp:sp>
    <dsp:sp modelId="{469D59BB-D4A8-4679-9E36-99C00F1C18D0}">
      <dsp:nvSpPr>
        <dsp:cNvPr id="0" name=""/>
        <dsp:cNvSpPr/>
      </dsp:nvSpPr>
      <dsp:spPr>
        <a:xfrm>
          <a:off x="1786235" y="2256125"/>
          <a:ext cx="1609129" cy="965477"/>
        </a:xfrm>
        <a:prstGeom prst="rect">
          <a:avLst/>
        </a:prstGeom>
        <a:solidFill>
          <a:schemeClr val="accent5">
            <a:hueOff val="-5256644"/>
            <a:satOff val="-13548"/>
            <a:lumOff val="-9151"/>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Injection</a:t>
          </a:r>
          <a:endParaRPr lang="en-US" sz="1700" kern="1200"/>
        </a:p>
      </dsp:txBody>
      <dsp:txXfrm>
        <a:off x="1786235" y="2256125"/>
        <a:ext cx="1609129" cy="965477"/>
      </dsp:txXfrm>
    </dsp:sp>
    <dsp:sp modelId="{2259B505-4358-4CDB-B272-404C5516FCAE}">
      <dsp:nvSpPr>
        <dsp:cNvPr id="0" name=""/>
        <dsp:cNvSpPr/>
      </dsp:nvSpPr>
      <dsp:spPr>
        <a:xfrm>
          <a:off x="3556277" y="2256125"/>
          <a:ext cx="1609129" cy="965477"/>
        </a:xfrm>
        <a:prstGeom prst="rect">
          <a:avLst/>
        </a:prstGeom>
        <a:solidFill>
          <a:schemeClr val="accent5">
            <a:hueOff val="-6007594"/>
            <a:satOff val="-15484"/>
            <a:lumOff val="-10458"/>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Improper assets management</a:t>
          </a:r>
          <a:endParaRPr lang="en-US" sz="1700" kern="1200"/>
        </a:p>
      </dsp:txBody>
      <dsp:txXfrm>
        <a:off x="3556277" y="2256125"/>
        <a:ext cx="1609129" cy="965477"/>
      </dsp:txXfrm>
    </dsp:sp>
    <dsp:sp modelId="{A365F21D-60EE-4BFE-B2AA-4756DF26B07A}">
      <dsp:nvSpPr>
        <dsp:cNvPr id="0" name=""/>
        <dsp:cNvSpPr/>
      </dsp:nvSpPr>
      <dsp:spPr>
        <a:xfrm>
          <a:off x="1786235" y="3382516"/>
          <a:ext cx="1609129" cy="965477"/>
        </a:xfrm>
        <a:prstGeom prst="rect">
          <a:avLst/>
        </a:prstGeom>
        <a:solidFill>
          <a:schemeClr val="accent5">
            <a:hueOff val="-6758543"/>
            <a:satOff val="-17419"/>
            <a:lumOff val="-11765"/>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a:t>Insufficient logging and monitoring</a:t>
          </a:r>
          <a:endParaRPr lang="en-US" sz="1700" kern="1200"/>
        </a:p>
      </dsp:txBody>
      <dsp:txXfrm>
        <a:off x="1786235" y="3382516"/>
        <a:ext cx="1609129" cy="96547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1E6D95-8877-4BFA-B59C-8243D825990C}">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15EB1C-DB7B-40F8-973A-103AF221C7B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Unprotected APIs</a:t>
          </a:r>
        </a:p>
      </dsp:txBody>
      <dsp:txXfrm>
        <a:off x="272324" y="3115152"/>
        <a:ext cx="3365458" cy="765000"/>
      </dsp:txXfrm>
    </dsp:sp>
    <dsp:sp modelId="{E670CA25-1A65-4314-B14E-171850045EAC}">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D0AF60-1348-49DB-99B7-713D2F98125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Weak authentication</a:t>
          </a:r>
        </a:p>
      </dsp:txBody>
      <dsp:txXfrm>
        <a:off x="4226739" y="3115152"/>
        <a:ext cx="3365458" cy="765000"/>
      </dsp:txXfrm>
    </dsp:sp>
    <dsp:sp modelId="{D8F74700-4480-40BC-8B1C-7F768461C1C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A76B86-780D-413D-9AE3-914BADEA5435}">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Lack of access token validation</a:t>
          </a:r>
        </a:p>
      </dsp:txBody>
      <dsp:txXfrm>
        <a:off x="8181153" y="3115152"/>
        <a:ext cx="3365458" cy="765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86EBAB-5A6B-481B-A125-AE2FA24E09C6}">
      <dsp:nvSpPr>
        <dsp:cNvPr id="0" name=""/>
        <dsp:cNvSpPr/>
      </dsp:nvSpPr>
      <dsp:spPr>
        <a:xfrm>
          <a:off x="1197826" y="1198325"/>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B8DF4D-5A0B-4588-B47A-586748523324}">
      <dsp:nvSpPr>
        <dsp:cNvPr id="0" name=""/>
        <dsp:cNvSpPr/>
      </dsp:nvSpPr>
      <dsp:spPr>
        <a:xfrm>
          <a:off x="272324"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Misconfigured HTTP headers</a:t>
          </a:r>
        </a:p>
      </dsp:txBody>
      <dsp:txXfrm>
        <a:off x="272324" y="3115087"/>
        <a:ext cx="3365458" cy="765000"/>
      </dsp:txXfrm>
    </dsp:sp>
    <dsp:sp modelId="{3C31433D-E864-4CAC-A68E-E5E13624DAD3}">
      <dsp:nvSpPr>
        <dsp:cNvPr id="0" name=""/>
        <dsp:cNvSpPr/>
      </dsp:nvSpPr>
      <dsp:spPr>
        <a:xfrm>
          <a:off x="5152240" y="1198325"/>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24116A4-2B5E-4EEA-B4EF-F6ABE11B8C09}">
      <dsp:nvSpPr>
        <dsp:cNvPr id="0" name=""/>
        <dsp:cNvSpPr/>
      </dsp:nvSpPr>
      <dsp:spPr>
        <a:xfrm>
          <a:off x="4226739"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Unnecessary HTTP methods</a:t>
          </a:r>
        </a:p>
      </dsp:txBody>
      <dsp:txXfrm>
        <a:off x="4226739" y="3115087"/>
        <a:ext cx="3365458" cy="765000"/>
      </dsp:txXfrm>
    </dsp:sp>
    <dsp:sp modelId="{B35DF652-59AE-4660-9CA4-DC31463E3E36}">
      <dsp:nvSpPr>
        <dsp:cNvPr id="0" name=""/>
        <dsp:cNvSpPr/>
      </dsp:nvSpPr>
      <dsp:spPr>
        <a:xfrm>
          <a:off x="9106654" y="1198325"/>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DEE40FA-40E2-4B22-87AD-75855595396D}">
      <dsp:nvSpPr>
        <dsp:cNvPr id="0" name=""/>
        <dsp:cNvSpPr/>
      </dsp:nvSpPr>
      <dsp:spPr>
        <a:xfrm>
          <a:off x="8181153" y="3115087"/>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Verbose error messages</a:t>
          </a:r>
        </a:p>
      </dsp:txBody>
      <dsp:txXfrm>
        <a:off x="8181153" y="3115087"/>
        <a:ext cx="3365458" cy="765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198260"/>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Full data objects returned</a:t>
          </a:r>
        </a:p>
      </dsp:txBody>
      <dsp:txXfrm>
        <a:off x="272324" y="3115152"/>
        <a:ext cx="3365458" cy="765000"/>
      </dsp:txXfrm>
    </dsp:sp>
    <dsp:sp modelId="{9125C69B-8DBC-45A1-B50B-77E90DE2F998}">
      <dsp:nvSpPr>
        <dsp:cNvPr id="0" name=""/>
        <dsp:cNvSpPr/>
      </dsp:nvSpPr>
      <dsp:spPr>
        <a:xfrm>
          <a:off x="5152240" y="1198260"/>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203A6A-F1DD-4E14-804F-1FCB7C4A6BAA}">
      <dsp:nvSpPr>
        <dsp:cNvPr id="0" name=""/>
        <dsp:cNvSpPr/>
      </dsp:nvSpPr>
      <dsp:spPr>
        <a:xfrm>
          <a:off x="4226739"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Filtering on client</a:t>
          </a:r>
        </a:p>
      </dsp:txBody>
      <dsp:txXfrm>
        <a:off x="4226739" y="3115152"/>
        <a:ext cx="3365458" cy="765000"/>
      </dsp:txXfrm>
    </dsp:sp>
    <dsp:sp modelId="{F5E2084B-E78C-43D1-9338-306C4DB60F6B}">
      <dsp:nvSpPr>
        <dsp:cNvPr id="0" name=""/>
        <dsp:cNvSpPr/>
      </dsp:nvSpPr>
      <dsp:spPr>
        <a:xfrm>
          <a:off x="9106654" y="1198260"/>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4AADD26-C6F1-4814-AEA2-5DF8EFA0D998}">
      <dsp:nvSpPr>
        <dsp:cNvPr id="0" name=""/>
        <dsp:cNvSpPr/>
      </dsp:nvSpPr>
      <dsp:spPr>
        <a:xfrm>
          <a:off x="8181153" y="3115152"/>
          <a:ext cx="3365458"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Secure information exposed</a:t>
          </a:r>
        </a:p>
      </dsp:txBody>
      <dsp:txXfrm>
        <a:off x="8181153" y="3115152"/>
        <a:ext cx="3365458" cy="765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BD305-71E7-474D-A503-B1D44DF1D351}">
      <dsp:nvSpPr>
        <dsp:cNvPr id="0" name=""/>
        <dsp:cNvSpPr/>
      </dsp:nvSpPr>
      <dsp:spPr>
        <a:xfrm>
          <a:off x="1197826" y="1224693"/>
          <a:ext cx="1514456" cy="15144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C03AF0-CECA-42B7-B85E-706948A99AF3}">
      <dsp:nvSpPr>
        <dsp:cNvPr id="0" name=""/>
        <dsp:cNvSpPr/>
      </dsp:nvSpPr>
      <dsp:spPr>
        <a:xfrm>
          <a:off x="272324"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Brute force attacks</a:t>
          </a:r>
        </a:p>
      </dsp:txBody>
      <dsp:txXfrm>
        <a:off x="272324" y="3133719"/>
        <a:ext cx="3365458" cy="720000"/>
      </dsp:txXfrm>
    </dsp:sp>
    <dsp:sp modelId="{078264F6-9BC3-49E0-905F-C6F7C35DAA90}">
      <dsp:nvSpPr>
        <dsp:cNvPr id="0" name=""/>
        <dsp:cNvSpPr/>
      </dsp:nvSpPr>
      <dsp:spPr>
        <a:xfrm>
          <a:off x="5152240" y="1224693"/>
          <a:ext cx="1514456" cy="15144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BE4C97-86C2-4D5A-902C-5B01B9CB0331}">
      <dsp:nvSpPr>
        <dsp:cNvPr id="0" name=""/>
        <dsp:cNvSpPr/>
      </dsp:nvSpPr>
      <dsp:spPr>
        <a:xfrm>
          <a:off x="4226739"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Denial of Service</a:t>
          </a:r>
        </a:p>
      </dsp:txBody>
      <dsp:txXfrm>
        <a:off x="4226739" y="3133719"/>
        <a:ext cx="3365458" cy="720000"/>
      </dsp:txXfrm>
    </dsp:sp>
    <dsp:sp modelId="{5772E800-C79D-4881-9FF0-C0551B7618B0}">
      <dsp:nvSpPr>
        <dsp:cNvPr id="0" name=""/>
        <dsp:cNvSpPr/>
      </dsp:nvSpPr>
      <dsp:spPr>
        <a:xfrm>
          <a:off x="9106654" y="1224693"/>
          <a:ext cx="1514456" cy="15144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6747E4-B0C4-4E78-A850-379DAAABCB96}">
      <dsp:nvSpPr>
        <dsp:cNvPr id="0" name=""/>
        <dsp:cNvSpPr/>
      </dsp:nvSpPr>
      <dsp:spPr>
        <a:xfrm>
          <a:off x="8181153" y="3133719"/>
          <a:ext cx="33654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a:solidFill>
                <a:schemeClr val="bg1"/>
              </a:solidFill>
            </a:rPr>
            <a:t>Excessive request size</a:t>
          </a:r>
          <a:endParaRPr lang="en-NL" sz="2400" kern="1200">
            <a:solidFill>
              <a:schemeClr val="bg1"/>
            </a:solidFill>
          </a:endParaRPr>
        </a:p>
      </dsp:txBody>
      <dsp:txXfrm>
        <a:off x="8181153" y="3133719"/>
        <a:ext cx="3365458"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0.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jpe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jpeg>
</file>

<file path=ppt/media/image37.png>
</file>

<file path=ppt/media/image38.png>
</file>

<file path=ppt/media/image39.png>
</file>

<file path=ppt/media/image4.png>
</file>

<file path=ppt/media/image40.jpeg>
</file>

<file path=ppt/media/image41.jpe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jpe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png>
</file>

<file path=ppt/media/image70.png>
</file>

<file path=ppt/media/image71.svg>
</file>

<file path=ppt/media/image72.jpeg>
</file>

<file path=ppt/media/image73.png>
</file>

<file path=ppt/media/image74.png>
</file>

<file path=ppt/media/image75.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324A93-C218-44C2-9986-568B484CD25D}" type="datetimeFigureOut">
              <a:rPr lang="en-NL" smtClean="0"/>
              <a:t>12/12/2020</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9B23AF-B307-4138-8F5D-226D81F8071C}" type="slidenum">
              <a:rPr lang="en-NL" smtClean="0"/>
              <a:t>‹#›</a:t>
            </a:fld>
            <a:endParaRPr lang="en-NL"/>
          </a:p>
        </p:txBody>
      </p:sp>
    </p:spTree>
    <p:extLst>
      <p:ext uri="{BB962C8B-B14F-4D97-AF65-F5344CB8AC3E}">
        <p14:creationId xmlns:p14="http://schemas.microsoft.com/office/powerpoint/2010/main" val="1695040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apifriends.com/api-security/owasps-api-security/" TargetMode="External"/><Relationship Id="rId3" Type="http://schemas.openxmlformats.org/officeDocument/2006/relationships/hyperlink" Target="https://apifriends.com/api-security/api-security-best-practices/" TargetMode="External"/><Relationship Id="rId7" Type="http://schemas.openxmlformats.org/officeDocument/2006/relationships/hyperlink" Target="https://apifriends.com/api-management/oauth-2/" TargetMode="External"/><Relationship Id="rId2" Type="http://schemas.openxmlformats.org/officeDocument/2006/relationships/slide" Target="../slides/slide17.xml"/><Relationship Id="rId1" Type="http://schemas.openxmlformats.org/officeDocument/2006/relationships/notesMaster" Target="../notesMasters/notesMaster1.xml"/><Relationship Id="rId6" Type="http://schemas.openxmlformats.org/officeDocument/2006/relationships/hyperlink" Target="https://apifriends.com/api-management/principles-api-management/" TargetMode="External"/><Relationship Id="rId5" Type="http://schemas.openxmlformats.org/officeDocument/2006/relationships/hyperlink" Target="https://apifriends.com/api-security/api-authentication-best-practices/" TargetMode="External"/><Relationship Id="rId4" Type="http://schemas.openxmlformats.org/officeDocument/2006/relationships/hyperlink" Target="https://apifriends.com/api-security/api-keys/" TargetMode="External"/><Relationship Id="rId9" Type="http://schemas.openxmlformats.org/officeDocument/2006/relationships/hyperlink" Target="https://apifriends.com/api-security/api-gateway-definition/"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apisecurity.io/encyclopedia/content/owasp-api-security-top-10-cheat-sheet-a4.pdf"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apisecurity.io/encyclopedia/content/owasp-api-security-top-10-cheat-sheet-a4.pdf"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12/12/2020 1:04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75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gradFill>
                  <a:gsLst>
                    <a:gs pos="2917">
                      <a:schemeClr val="tx1"/>
                    </a:gs>
                    <a:gs pos="30000">
                      <a:schemeClr val="tx1"/>
                    </a:gs>
                  </a:gsLst>
                  <a:lin ang="5400000" scaled="0"/>
                </a:gradFill>
              </a:rPr>
              <a:t>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gradFill>
                  <a:gsLst>
                    <a:gs pos="2917">
                      <a:schemeClr val="tx1"/>
                    </a:gs>
                    <a:gs pos="30000">
                      <a:schemeClr val="tx1"/>
                    </a:gs>
                  </a:gsLst>
                  <a:lin ang="5400000" scaled="0"/>
                </a:gradFill>
              </a:rPr>
              <a:t>Users use connected experiences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2917">
                    <a:schemeClr val="tx1"/>
                  </a:gs>
                  <a:gs pos="30000">
                    <a:schemeClr val="tx1"/>
                  </a:gs>
                </a:gsLst>
                <a:lin ang="5400000" scaled="0"/>
              </a:gra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gradFill>
                  <a:gsLst>
                    <a:gs pos="2917">
                      <a:schemeClr val="tx1"/>
                    </a:gs>
                    <a:gs pos="30000">
                      <a:schemeClr val="tx1"/>
                    </a:gs>
                  </a:gsLst>
                  <a:lin ang="5400000" scaled="0"/>
                </a:gradFill>
              </a:rPr>
              <a:t>Use a firewall like application gateway to block </a:t>
            </a:r>
            <a:r>
              <a:rPr lang="en-US" sz="1200" b="1" dirty="0">
                <a:gradFill>
                  <a:gsLst>
                    <a:gs pos="2917">
                      <a:schemeClr val="tx1"/>
                    </a:gs>
                    <a:gs pos="30000">
                      <a:schemeClr val="tx1"/>
                    </a:gs>
                  </a:gsLst>
                  <a:lin ang="5400000" scaled="0"/>
                </a:gradFill>
                <a:latin typeface="+mj-lt"/>
              </a:rPr>
              <a:t>suspicious</a:t>
            </a:r>
            <a:r>
              <a:rPr lang="en-US" sz="1200" dirty="0">
                <a:gradFill>
                  <a:gsLst>
                    <a:gs pos="2917">
                      <a:schemeClr val="tx1"/>
                    </a:gs>
                    <a:gs pos="30000">
                      <a:schemeClr val="tx1"/>
                    </a:gs>
                  </a:gsLst>
                  <a:lin ang="5400000" scaled="0"/>
                </a:gradFill>
              </a:rPr>
              <a:t> requests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Forward </a:t>
            </a:r>
            <a:r>
              <a:rPr lang="en-US" sz="1200" b="1" dirty="0">
                <a:gradFill>
                  <a:gsLst>
                    <a:gs pos="2917">
                      <a:schemeClr val="tx1"/>
                    </a:gs>
                    <a:gs pos="30000">
                      <a:schemeClr val="tx1"/>
                    </a:gs>
                  </a:gsLst>
                  <a:lin ang="5400000" scaled="0"/>
                </a:gradFill>
                <a:latin typeface="+mj-lt"/>
              </a:rPr>
              <a:t>valid</a:t>
            </a:r>
            <a:r>
              <a:rPr lang="en-US" sz="1200" b="1" dirty="0">
                <a:gradFill>
                  <a:gsLst>
                    <a:gs pos="2917">
                      <a:schemeClr val="tx1"/>
                    </a:gs>
                    <a:gs pos="30000">
                      <a:schemeClr val="tx1"/>
                    </a:gs>
                  </a:gsLst>
                  <a:lin ang="5400000" scaled="0"/>
                </a:gradFill>
              </a:rPr>
              <a:t> </a:t>
            </a:r>
            <a:r>
              <a:rPr lang="en-US" sz="1200" dirty="0">
                <a:gradFill>
                  <a:gsLst>
                    <a:gs pos="2917">
                      <a:schemeClr val="tx1"/>
                    </a:gs>
                    <a:gs pos="30000">
                      <a:schemeClr val="tx1"/>
                    </a:gs>
                  </a:gsLst>
                  <a:lin ang="5400000" scaled="0"/>
                </a:gradFill>
              </a:rPr>
              <a:t>requests to API Management</a:t>
            </a:r>
            <a:endParaRPr lang="en-US" sz="1200" b="1" dirty="0">
              <a:gradFill>
                <a:gsLst>
                  <a:gs pos="2917">
                    <a:schemeClr val="tx1"/>
                  </a:gs>
                  <a:gs pos="30000">
                    <a:schemeClr val="tx1"/>
                  </a:gs>
                </a:gsLst>
                <a:lin ang="5400000" scaled="0"/>
              </a:gradFill>
            </a:endParaRPr>
          </a:p>
          <a:p>
            <a:pPr algn="l"/>
            <a:r>
              <a:rPr lang="en-US" sz="1200" dirty="0">
                <a:gradFill>
                  <a:gsLst>
                    <a:gs pos="2917">
                      <a:schemeClr val="tx1"/>
                    </a:gs>
                    <a:gs pos="30000">
                      <a:schemeClr val="tx1"/>
                    </a:gs>
                  </a:gsLst>
                  <a:lin ang="5400000" scaled="0"/>
                </a:gradFill>
              </a:rPr>
              <a:t>Authenticate, validate and sanitize</a:t>
            </a:r>
          </a:p>
          <a:p>
            <a:pPr algn="l"/>
            <a:endParaRPr lang="en-US" sz="1200" dirty="0">
              <a:gradFill>
                <a:gsLst>
                  <a:gs pos="2917">
                    <a:schemeClr val="tx1"/>
                  </a:gs>
                  <a:gs pos="30000">
                    <a:schemeClr val="tx1"/>
                  </a:gs>
                </a:gsLst>
                <a:lin ang="5400000" scaled="0"/>
              </a:gradFill>
            </a:endParaRPr>
          </a:p>
          <a:p>
            <a:r>
              <a:rPr lang="en-GB" dirty="0"/>
              <a:t>Only pass on validated and trusted requests</a:t>
            </a:r>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12</a:t>
            </a:fld>
            <a:endParaRPr lang="en-NL"/>
          </a:p>
        </p:txBody>
      </p:sp>
    </p:spTree>
    <p:extLst>
      <p:ext uri="{BB962C8B-B14F-4D97-AF65-F5344CB8AC3E}">
        <p14:creationId xmlns:p14="http://schemas.microsoft.com/office/powerpoint/2010/main" val="39545378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12</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13</a:t>
            </a:fld>
            <a:endParaRPr lang="en-NL"/>
          </a:p>
        </p:txBody>
      </p:sp>
    </p:spTree>
    <p:extLst>
      <p:ext uri="{BB962C8B-B14F-4D97-AF65-F5344CB8AC3E}">
        <p14:creationId xmlns:p14="http://schemas.microsoft.com/office/powerpoint/2010/main" val="4477191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14</a:t>
            </a:fld>
            <a:endParaRPr lang="en-NL"/>
          </a:p>
        </p:txBody>
      </p:sp>
    </p:spTree>
    <p:extLst>
      <p:ext uri="{BB962C8B-B14F-4D97-AF65-F5344CB8AC3E}">
        <p14:creationId xmlns:p14="http://schemas.microsoft.com/office/powerpoint/2010/main" val="2978115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15</a:t>
            </a:fld>
            <a:endParaRPr lang="en-NL"/>
          </a:p>
        </p:txBody>
      </p:sp>
    </p:spTree>
    <p:extLst>
      <p:ext uri="{BB962C8B-B14F-4D97-AF65-F5344CB8AC3E}">
        <p14:creationId xmlns:p14="http://schemas.microsoft.com/office/powerpoint/2010/main" val="2388599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16</a:t>
            </a:fld>
            <a:endParaRPr lang="en-NL"/>
          </a:p>
        </p:txBody>
      </p:sp>
    </p:spTree>
    <p:extLst>
      <p:ext uri="{BB962C8B-B14F-4D97-AF65-F5344CB8AC3E}">
        <p14:creationId xmlns:p14="http://schemas.microsoft.com/office/powerpoint/2010/main" val="3393488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nl-NL" dirty="0">
                <a:hlinkClick r:id="rId3"/>
              </a:rPr>
              <a:t>https://apifriends.com/api-security/api-security-best-practices/</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a:t>
            </a:r>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going over the line should be in the clear, for internal or external communications. </a:t>
            </a:r>
            <a:br>
              <a:rPr lang="en-US" b="0" i="0" dirty="0">
                <a:solidFill>
                  <a:srgbClr val="222222"/>
                </a:solidFill>
                <a:effectLst/>
                <a:latin typeface="Open Sans" panose="020B0606030504020204" pitchFamily="34" charset="0"/>
              </a:rPr>
            </a:br>
            <a:r>
              <a:rPr lang="en-US" b="1" i="0" dirty="0">
                <a:solidFill>
                  <a:srgbClr val="111111"/>
                </a:solidFill>
                <a:effectLst/>
                <a:latin typeface="Open Sans" panose="020B0606030504020204" pitchFamily="34" charset="0"/>
              </a:rPr>
              <a:t>2. </a:t>
            </a:r>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a:t>
            </a:r>
          </a:p>
          <a:p>
            <a:pPr algn="l"/>
            <a:r>
              <a:rPr lang="en-US" b="1" i="0" dirty="0">
                <a:solidFill>
                  <a:srgbClr val="111111"/>
                </a:solidFill>
                <a:effectLst/>
                <a:latin typeface="Open Sans" panose="020B0606030504020204" pitchFamily="34" charset="0"/>
              </a:rPr>
              <a:t>3. </a:t>
            </a:r>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You should always be delegating authorization and/or authentication of your APIs, don’t reinvent the wheel.</a:t>
            </a:r>
          </a:p>
          <a:p>
            <a:pPr algn="l"/>
            <a:r>
              <a:rPr lang="en-US" b="1" i="0" dirty="0">
                <a:solidFill>
                  <a:srgbClr val="111111"/>
                </a:solidFill>
                <a:effectLst/>
                <a:latin typeface="Open Sans" panose="020B0606030504020204" pitchFamily="34" charset="0"/>
              </a:rPr>
              <a:t>4. Call Security Experts </a:t>
            </a:r>
            <a:r>
              <a:rPr lang="en-US" b="0" i="0" dirty="0">
                <a:solidFill>
                  <a:srgbClr val="222222"/>
                </a:solidFill>
                <a:effectLst/>
                <a:latin typeface="Open Sans" panose="020B0606030504020204" pitchFamily="34" charset="0"/>
              </a:rPr>
              <a:t>Use experienced Antivirus systems or ICAP servers to help you with security.</a:t>
            </a:r>
          </a:p>
          <a:p>
            <a:pPr algn="l"/>
            <a:r>
              <a:rPr lang="en-US" b="1" i="0" dirty="0">
                <a:solidFill>
                  <a:srgbClr val="111111"/>
                </a:solidFill>
                <a:effectLst/>
                <a:latin typeface="Open Sans" panose="020B0606030504020204" pitchFamily="34" charset="0"/>
              </a:rPr>
              <a:t>5. </a:t>
            </a:r>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so audit and log relevant information on the server – and keep that history as long as it is reasonable.</a:t>
            </a:r>
          </a:p>
          <a:p>
            <a:pPr algn="l"/>
            <a:r>
              <a:rPr lang="en-US" b="1" i="0" dirty="0">
                <a:solidFill>
                  <a:srgbClr val="111111"/>
                </a:solidFill>
                <a:effectLst/>
                <a:latin typeface="Open Sans" panose="020B0606030504020204" pitchFamily="34" charset="0"/>
              </a:rPr>
              <a:t>6. Share as Little as Possible </a:t>
            </a:r>
            <a:r>
              <a:rPr lang="en-US" b="0" i="0" dirty="0">
                <a:solidFill>
                  <a:srgbClr val="111111"/>
                </a:solidFill>
                <a:effectLst/>
                <a:latin typeface="Open Sans" panose="020B0606030504020204" pitchFamily="34" charset="0"/>
              </a:rPr>
              <a:t>Only d</a:t>
            </a:r>
            <a:r>
              <a:rPr lang="en-US" b="0" i="0" dirty="0">
                <a:solidFill>
                  <a:srgbClr val="222222"/>
                </a:solidFill>
                <a:effectLst/>
                <a:latin typeface="Open Sans" panose="020B0606030504020204" pitchFamily="34" charset="0"/>
              </a:rPr>
              <a:t>isplay as little information as possible in your answers, especially in error messages. </a:t>
            </a:r>
          </a:p>
          <a:p>
            <a:pPr algn="l"/>
            <a:r>
              <a:rPr lang="en-US" b="1" i="0" dirty="0">
                <a:solidFill>
                  <a:srgbClr val="111111"/>
                </a:solidFill>
                <a:effectLst/>
                <a:latin typeface="Open Sans" panose="020B0606030504020204" pitchFamily="34" charset="0"/>
              </a:rPr>
              <a:t>7. </a:t>
            </a:r>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 </a:t>
            </a:r>
          </a:p>
          <a:p>
            <a:pPr algn="l"/>
            <a:r>
              <a:rPr lang="en-US" b="1" i="0" dirty="0">
                <a:solidFill>
                  <a:srgbClr val="111111"/>
                </a:solidFill>
                <a:effectLst/>
                <a:latin typeface="Open Sans" panose="020B0606030504020204" pitchFamily="34" charset="0"/>
              </a:rPr>
              <a:t>8. </a:t>
            </a:r>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validate the content.</a:t>
            </a:r>
          </a:p>
          <a:p>
            <a:pPr algn="l"/>
            <a:r>
              <a:rPr lang="en-US" b="1" i="0" dirty="0">
                <a:solidFill>
                  <a:srgbClr val="111111"/>
                </a:solidFill>
                <a:effectLst/>
                <a:latin typeface="Open Sans" panose="020B0606030504020204" pitchFamily="34" charset="0"/>
              </a:rPr>
              <a:t>9. </a:t>
            </a:r>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secured network and up-to-date services to be solid and always benefit from the latest security fixes. Using a Cloud offering can help on this.</a:t>
            </a:r>
          </a:p>
          <a:p>
            <a:pPr algn="l"/>
            <a:r>
              <a:rPr lang="en-US" b="1" i="0" dirty="0">
                <a:solidFill>
                  <a:srgbClr val="111111"/>
                </a:solidFill>
                <a:effectLst/>
                <a:latin typeface="Open Sans" panose="020B0606030504020204" pitchFamily="34" charset="0"/>
              </a:rPr>
              <a:t>10. Follow OWASP top 10 </a:t>
            </a:r>
            <a:r>
              <a:rPr lang="en-US" b="0" i="0" dirty="0">
                <a:solidFill>
                  <a:srgbClr val="222222"/>
                </a:solidFill>
                <a:effectLst/>
                <a:latin typeface="Open Sans" panose="020B0606030504020204" pitchFamily="34" charset="0"/>
              </a:rPr>
              <a:t>This is a list of the 10 worst vulnerabilities, ranked according to their exploitability and impact, so make sure to secure yourself against all of these.</a:t>
            </a:r>
          </a:p>
          <a:p>
            <a:pPr algn="l"/>
            <a:r>
              <a:rPr lang="en-US" b="1" i="0" dirty="0">
                <a:solidFill>
                  <a:srgbClr val="111111"/>
                </a:solidFill>
                <a:effectLst/>
                <a:latin typeface="Open Sans" panose="020B0606030504020204" pitchFamily="34" charset="0"/>
              </a:rPr>
              <a:t>11. API Management </a:t>
            </a:r>
            <a:r>
              <a:rPr lang="en-US" b="0" i="0" dirty="0" err="1">
                <a:solidFill>
                  <a:srgbClr val="222222"/>
                </a:solidFill>
                <a:effectLst/>
                <a:latin typeface="Open Sans" panose="020B0606030504020204" pitchFamily="34" charset="0"/>
              </a:rPr>
              <a:t>Opt</a:t>
            </a:r>
            <a:r>
              <a:rPr lang="en-US" b="0" i="0" dirty="0">
                <a:solidFill>
                  <a:srgbClr val="222222"/>
                </a:solidFill>
                <a:effectLst/>
                <a:latin typeface="Open Sans" panose="020B0606030504020204" pitchFamily="34" charset="0"/>
              </a:rPr>
              <a:t> for a mature and performant </a:t>
            </a:r>
            <a:r>
              <a:rPr lang="en-US" b="0" i="0" u="none" strike="noStrike" dirty="0">
                <a:solidFill>
                  <a:srgbClr val="E82C2A"/>
                </a:solidFill>
                <a:effectLst/>
                <a:latin typeface="Open Sans" panose="020B0606030504020204" pitchFamily="34" charset="0"/>
                <a:hlinkClick r:id="rId6"/>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t>
            </a:r>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12. </a:t>
            </a:r>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 Your API security should be organized into two layers, a DMZ with an API firewall to execute basic security mechanisms and a LAN with advanced security mechanisms on the content of data.</a:t>
            </a:r>
            <a:endParaRPr lang="en-US" b="1" i="0" dirty="0">
              <a:solidFill>
                <a:srgbClr val="111111"/>
              </a:solidFill>
              <a:effectLst/>
              <a:latin typeface="Open Sans" panose="020B0606030504020204" pitchFamily="34" charset="0"/>
            </a:endParaRPr>
          </a:p>
          <a:p>
            <a:pPr algn="l"/>
            <a:endParaRPr lang="en-US" b="1" i="0" dirty="0">
              <a:solidFill>
                <a:srgbClr val="111111"/>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1. Encryption</a:t>
            </a:r>
          </a:p>
          <a:p>
            <a:pPr algn="l"/>
            <a:r>
              <a:rPr lang="en-US" b="1" i="0" dirty="0">
                <a:solidFill>
                  <a:srgbClr val="222222"/>
                </a:solidFill>
                <a:effectLst/>
                <a:latin typeface="Open Sans" panose="020B0606030504020204" pitchFamily="34" charset="0"/>
              </a:rPr>
              <a:t>Be cryptic. </a:t>
            </a:r>
            <a:r>
              <a:rPr lang="en-US" b="0" i="0" dirty="0">
                <a:solidFill>
                  <a:srgbClr val="222222"/>
                </a:solidFill>
                <a:effectLst/>
                <a:latin typeface="Open Sans" panose="020B0606030504020204" pitchFamily="34" charset="0"/>
              </a:rPr>
              <a:t>Nothing should be in the clear, for internal or external communications.</a:t>
            </a:r>
          </a:p>
          <a:p>
            <a:pPr algn="l"/>
            <a:r>
              <a:rPr lang="en-US" b="0" i="0" dirty="0">
                <a:solidFill>
                  <a:srgbClr val="222222"/>
                </a:solidFill>
                <a:effectLst/>
                <a:latin typeface="Open Sans" panose="020B0606030504020204" pitchFamily="34" charset="0"/>
              </a:rPr>
              <a:t>You and your partners should cipher </a:t>
            </a:r>
            <a:r>
              <a:rPr lang="en-US" b="1" i="0" dirty="0">
                <a:solidFill>
                  <a:srgbClr val="222222"/>
                </a:solidFill>
                <a:effectLst/>
                <a:latin typeface="Open Sans" panose="020B0606030504020204" pitchFamily="34" charset="0"/>
              </a:rPr>
              <a:t>all</a:t>
            </a:r>
            <a:r>
              <a:rPr lang="en-US" b="0" i="0" dirty="0">
                <a:solidFill>
                  <a:srgbClr val="222222"/>
                </a:solidFill>
                <a:effectLst/>
                <a:latin typeface="Open Sans" panose="020B0606030504020204" pitchFamily="34" charset="0"/>
              </a:rPr>
              <a:t> exchanges with TLS (the successor to SSL), whether it is one-way encryption (standard one-way TLS) or even better, mutual encryption (two-way TLS).</a:t>
            </a:r>
          </a:p>
          <a:p>
            <a:pPr algn="l"/>
            <a:r>
              <a:rPr lang="en-US" b="0" i="0" dirty="0">
                <a:solidFill>
                  <a:srgbClr val="222222"/>
                </a:solidFill>
                <a:effectLst/>
                <a:latin typeface="Open Sans" panose="020B0606030504020204" pitchFamily="34" charset="0"/>
              </a:rPr>
              <a:t>Use the latest TLS versions to block the usage of the weakest cipher suites.</a:t>
            </a:r>
          </a:p>
          <a:p>
            <a:pPr algn="l"/>
            <a:r>
              <a:rPr lang="en-US" b="1" i="0" dirty="0">
                <a:solidFill>
                  <a:srgbClr val="111111"/>
                </a:solidFill>
                <a:effectLst/>
                <a:latin typeface="Open Sans" panose="020B0606030504020204" pitchFamily="34" charset="0"/>
              </a:rPr>
              <a:t>2. Authentication</a:t>
            </a:r>
          </a:p>
          <a:p>
            <a:pPr algn="l"/>
            <a:r>
              <a:rPr lang="en-US" b="1" i="0" dirty="0">
                <a:solidFill>
                  <a:srgbClr val="222222"/>
                </a:solidFill>
                <a:effectLst/>
                <a:latin typeface="Open Sans" panose="020B0606030504020204" pitchFamily="34" charset="0"/>
              </a:rPr>
              <a:t>Don’t talk to strangers. </a:t>
            </a:r>
            <a:r>
              <a:rPr lang="en-US" b="0" i="0" dirty="0">
                <a:solidFill>
                  <a:srgbClr val="222222"/>
                </a:solidFill>
                <a:effectLst/>
                <a:latin typeface="Open Sans" panose="020B0606030504020204" pitchFamily="34" charset="0"/>
              </a:rPr>
              <a:t>You should always know who is calling your APIs, at least through an </a:t>
            </a:r>
            <a:r>
              <a:rPr lang="en-US" b="0" i="0" u="none" strike="noStrike" dirty="0">
                <a:solidFill>
                  <a:srgbClr val="E82C2A"/>
                </a:solidFill>
                <a:effectLst/>
                <a:latin typeface="Open Sans" panose="020B0606030504020204" pitchFamily="34" charset="0"/>
                <a:hlinkClick r:id="rId4"/>
              </a:rPr>
              <a:t>API key</a:t>
            </a:r>
            <a:r>
              <a:rPr lang="en-US" b="0" i="0" dirty="0">
                <a:solidFill>
                  <a:srgbClr val="222222"/>
                </a:solidFill>
                <a:effectLst/>
                <a:latin typeface="Open Sans" panose="020B0606030504020204" pitchFamily="34" charset="0"/>
              </a:rPr>
              <a:t> (asymmetric key) or </a:t>
            </a:r>
            <a:r>
              <a:rPr lang="en-US" b="0" i="0" u="none" strike="noStrike" dirty="0">
                <a:solidFill>
                  <a:srgbClr val="E82C2A"/>
                </a:solidFill>
                <a:effectLst/>
                <a:latin typeface="Open Sans" panose="020B0606030504020204" pitchFamily="34" charset="0"/>
                <a:hlinkClick r:id="rId5"/>
              </a:rPr>
              <a:t>basic access authentication</a:t>
            </a:r>
            <a:r>
              <a:rPr lang="en-US" b="0" i="0" dirty="0">
                <a:solidFill>
                  <a:srgbClr val="222222"/>
                </a:solidFill>
                <a:effectLst/>
                <a:latin typeface="Open Sans" panose="020B0606030504020204" pitchFamily="34" charset="0"/>
              </a:rPr>
              <a:t> (user/password), to increase the difficulty to hack your system.</a:t>
            </a:r>
            <a:r>
              <a:rPr lang="en-US" b="1" i="0" dirty="0">
                <a:solidFill>
                  <a:srgbClr val="222222"/>
                </a:solidFill>
                <a:effectLst/>
                <a:latin typeface="Open Sans" panose="020B0606030504020204" pitchFamily="34" charset="0"/>
              </a:rPr>
              <a:t> </a:t>
            </a:r>
            <a:endParaRPr lang="en-US" b="0" i="0" dirty="0">
              <a:solidFill>
                <a:srgbClr val="222222"/>
              </a:solidFill>
              <a:effectLst/>
              <a:latin typeface="Open Sans" panose="020B0606030504020204" pitchFamily="34" charset="0"/>
            </a:endParaRPr>
          </a:p>
          <a:p>
            <a:pPr algn="l"/>
            <a:r>
              <a:rPr lang="en-US" b="1" i="0" dirty="0">
                <a:solidFill>
                  <a:srgbClr val="111111"/>
                </a:solidFill>
                <a:effectLst/>
                <a:latin typeface="Open Sans" panose="020B0606030504020204" pitchFamily="34" charset="0"/>
              </a:rPr>
              <a:t>3. OAuth &amp; OpenID Connect</a:t>
            </a:r>
          </a:p>
          <a:p>
            <a:pPr algn="l"/>
            <a:r>
              <a:rPr lang="en-US" b="1" i="0" dirty="0">
                <a:solidFill>
                  <a:srgbClr val="222222"/>
                </a:solidFill>
                <a:effectLst/>
                <a:latin typeface="Open Sans" panose="020B0606030504020204" pitchFamily="34" charset="0"/>
              </a:rPr>
              <a:t>Delegate all Responsibility. </a:t>
            </a:r>
            <a:r>
              <a:rPr lang="en-US" b="0" i="0" dirty="0">
                <a:solidFill>
                  <a:srgbClr val="222222"/>
                </a:solidFill>
                <a:effectLst/>
                <a:latin typeface="Open Sans" panose="020B0606030504020204" pitchFamily="34" charset="0"/>
              </a:rPr>
              <a:t>A good manager delegates responsibility and so does a great API. You should be delegating authorization and/or authentication of your APIs.</a:t>
            </a:r>
          </a:p>
          <a:p>
            <a:pPr algn="l"/>
            <a:r>
              <a:rPr lang="en-US" b="0" i="0" u="none" strike="noStrike" dirty="0">
                <a:solidFill>
                  <a:srgbClr val="E82C2A"/>
                </a:solidFill>
                <a:effectLst/>
                <a:latin typeface="Open Sans" panose="020B0606030504020204" pitchFamily="34" charset="0"/>
                <a:hlinkClick r:id="rId7"/>
              </a:rPr>
              <a:t>What is OAuth</a:t>
            </a:r>
            <a:r>
              <a:rPr lang="en-US" b="0" i="0" dirty="0">
                <a:solidFill>
                  <a:srgbClr val="222222"/>
                </a:solidFill>
                <a:effectLst/>
                <a:latin typeface="Open Sans" panose="020B0606030504020204" pitchFamily="34" charset="0"/>
              </a:rPr>
              <a:t>? It is a magical mechanism preventing you from having to remember ten thousand passwords. Instead of creating an account on every website, you can connect through another provider’s credentials, for example, Facebook or Google. For APIs, it works the same way: the API provider relies on a third-party server to manage authorizations. The consumer doesn’t give their credentials but instead gives a token provided by the third-party server. It protects the consumer as they don’t disclose their credentials, and the API provider doesn’t need to care about protecting authorization data, as it only receives tokens.</a:t>
            </a:r>
          </a:p>
          <a:p>
            <a:pPr algn="l"/>
            <a:r>
              <a:rPr lang="en-US" b="0" i="0" dirty="0">
                <a:solidFill>
                  <a:srgbClr val="222222"/>
                </a:solidFill>
                <a:effectLst/>
                <a:latin typeface="Open Sans" panose="020B0606030504020204" pitchFamily="34" charset="0"/>
              </a:rPr>
              <a:t>OAuth is a commonly used delegation protocol to convey authorizations. To secure your APIs even further and add authentication, you can add an identity layer on top of it: this is the Open Id Connect standard, extending OAuth 2.0 with ID tokens.</a:t>
            </a:r>
          </a:p>
          <a:p>
            <a:pPr algn="l"/>
            <a:r>
              <a:rPr lang="en-US" b="1" i="0" dirty="0">
                <a:solidFill>
                  <a:srgbClr val="111111"/>
                </a:solidFill>
                <a:effectLst/>
                <a:latin typeface="Open Sans" panose="020B0606030504020204" pitchFamily="34" charset="0"/>
              </a:rPr>
              <a:t>4. Call Security Experts</a:t>
            </a:r>
          </a:p>
          <a:p>
            <a:pPr algn="l"/>
            <a:r>
              <a:rPr lang="en-US" b="0" i="0" dirty="0">
                <a:solidFill>
                  <a:srgbClr val="222222"/>
                </a:solidFill>
                <a:effectLst/>
                <a:latin typeface="Open Sans" panose="020B0606030504020204" pitchFamily="34" charset="0"/>
              </a:rPr>
              <a:t>You should use experienced Antivirus systems or ICAP (Internet Content Adaptation Protocol) servers to help you with security.</a:t>
            </a:r>
          </a:p>
          <a:p>
            <a:pPr algn="l"/>
            <a:r>
              <a:rPr lang="en-US" b="1" i="0" dirty="0">
                <a:solidFill>
                  <a:srgbClr val="111111"/>
                </a:solidFill>
                <a:effectLst/>
                <a:latin typeface="Open Sans" panose="020B0606030504020204" pitchFamily="34" charset="0"/>
              </a:rPr>
              <a:t>5. Monitoring: Audit, Log and Version</a:t>
            </a:r>
          </a:p>
          <a:p>
            <a:pPr algn="l"/>
            <a:r>
              <a:rPr lang="en-US" b="1" i="0" dirty="0">
                <a:solidFill>
                  <a:srgbClr val="222222"/>
                </a:solidFill>
                <a:effectLst/>
                <a:latin typeface="Open Sans" panose="020B0606030504020204" pitchFamily="34" charset="0"/>
              </a:rPr>
              <a:t>Be a stalker. </a:t>
            </a:r>
            <a:r>
              <a:rPr lang="en-US" b="0" i="0" dirty="0">
                <a:solidFill>
                  <a:srgbClr val="222222"/>
                </a:solidFill>
                <a:effectLst/>
                <a:latin typeface="Open Sans" panose="020B0606030504020204" pitchFamily="34" charset="0"/>
              </a:rPr>
              <a:t>You need to be ready to troubleshoot in case of error: to audit and log relevant information on the server – and keep that history as long as it is reasonable in terms of capacity for your production servers. You should turn your logs into resources for debugging in case of any incidents. Also, monitoring dashboards are highly recommended tools to track your API consumption.</a:t>
            </a:r>
          </a:p>
          <a:p>
            <a:pPr algn="l"/>
            <a:r>
              <a:rPr lang="en-US" b="0" i="0" dirty="0">
                <a:solidFill>
                  <a:srgbClr val="222222"/>
                </a:solidFill>
                <a:effectLst/>
                <a:latin typeface="Open Sans" panose="020B0606030504020204" pitchFamily="34" charset="0"/>
              </a:rPr>
              <a:t>Do not forget to add the version on all APIs, preferably in the path of the API, to offer several APIs of different versions working at the same time, and to be able to retire and depreciate one version over the other.</a:t>
            </a:r>
          </a:p>
          <a:p>
            <a:pPr algn="l"/>
            <a:r>
              <a:rPr lang="en-US" b="1" i="0" dirty="0">
                <a:solidFill>
                  <a:srgbClr val="111111"/>
                </a:solidFill>
                <a:effectLst/>
                <a:latin typeface="Open Sans" panose="020B0606030504020204" pitchFamily="34" charset="0"/>
              </a:rPr>
              <a:t>6. Share as Little as Possible</a:t>
            </a:r>
          </a:p>
          <a:p>
            <a:pPr algn="l"/>
            <a:r>
              <a:rPr lang="en-US" b="1" i="0" dirty="0">
                <a:solidFill>
                  <a:srgbClr val="222222"/>
                </a:solidFill>
                <a:effectLst/>
                <a:latin typeface="Open Sans" panose="020B0606030504020204" pitchFamily="34" charset="0"/>
              </a:rPr>
              <a:t>Be paranoid. </a:t>
            </a:r>
            <a:r>
              <a:rPr lang="en-US" b="0" i="0" dirty="0">
                <a:solidFill>
                  <a:srgbClr val="222222"/>
                </a:solidFill>
                <a:effectLst/>
                <a:latin typeface="Open Sans" panose="020B0606030504020204" pitchFamily="34" charset="0"/>
              </a:rPr>
              <a:t>Display as little information as possible in your answers, especially in error messages. Lockdown email subjects and content to predefined messages that can’t be customized. Because IP addresses can give locations, keep them for yourself. Use IP Whitelist and IP Blacklist, if possible, to restrict access to your resources. Limit the number of administrators, separate access into different roles, and hide sensitive information in all your interfaces.</a:t>
            </a:r>
          </a:p>
          <a:p>
            <a:pPr algn="l"/>
            <a:r>
              <a:rPr lang="en-US" b="1" i="0" dirty="0">
                <a:solidFill>
                  <a:srgbClr val="111111"/>
                </a:solidFill>
                <a:effectLst/>
                <a:latin typeface="Open Sans" panose="020B0606030504020204" pitchFamily="34" charset="0"/>
              </a:rPr>
              <a:t>7. System Protection with Throttling and Quotas</a:t>
            </a:r>
          </a:p>
          <a:p>
            <a:pPr algn="l"/>
            <a:r>
              <a:rPr lang="en-US" b="1" i="0" dirty="0">
                <a:solidFill>
                  <a:srgbClr val="222222"/>
                </a:solidFill>
                <a:effectLst/>
                <a:latin typeface="Open Sans" panose="020B0606030504020204" pitchFamily="34" charset="0"/>
              </a:rPr>
              <a:t>Throttle yourself. </a:t>
            </a:r>
            <a:r>
              <a:rPr lang="en-US" b="0" i="0" dirty="0">
                <a:solidFill>
                  <a:srgbClr val="222222"/>
                </a:solidFill>
                <a:effectLst/>
                <a:latin typeface="Open Sans" panose="020B0606030504020204" pitchFamily="34" charset="0"/>
              </a:rPr>
              <a:t>You should restrict access to your system to a limited number of messages per second, to protect your backend system bandwidth according to your servers’ capacity.</a:t>
            </a:r>
          </a:p>
          <a:p>
            <a:pPr algn="l"/>
            <a:r>
              <a:rPr lang="en-US" b="0" i="0" dirty="0">
                <a:solidFill>
                  <a:srgbClr val="222222"/>
                </a:solidFill>
                <a:effectLst/>
                <a:latin typeface="Open Sans" panose="020B0606030504020204" pitchFamily="34" charset="0"/>
              </a:rPr>
              <a:t>You should also restrict access by API and by the user (or application) to be sure that no one will abuse the system or anyone API in particular.</a:t>
            </a:r>
          </a:p>
          <a:p>
            <a:pPr algn="l"/>
            <a:r>
              <a:rPr lang="en-US" b="0" i="0" dirty="0">
                <a:solidFill>
                  <a:srgbClr val="222222"/>
                </a:solidFill>
                <a:effectLst/>
                <a:latin typeface="Open Sans" panose="020B0606030504020204" pitchFamily="34" charset="0"/>
              </a:rPr>
              <a:t>Throttling limits and quotas – when well set – are crucial to prevent attacks coming from different sources flooding your system with multiple requests (DDOS – Distributed Denial of Service Attack).</a:t>
            </a:r>
          </a:p>
          <a:p>
            <a:pPr algn="l"/>
            <a:r>
              <a:rPr lang="en-US" b="1" i="0" dirty="0">
                <a:solidFill>
                  <a:srgbClr val="111111"/>
                </a:solidFill>
                <a:effectLst/>
                <a:latin typeface="Open Sans" panose="020B0606030504020204" pitchFamily="34" charset="0"/>
              </a:rPr>
              <a:t>8. Data Validation</a:t>
            </a:r>
          </a:p>
          <a:p>
            <a:pPr algn="l"/>
            <a:r>
              <a:rPr lang="en-US" b="1" i="0" dirty="0">
                <a:solidFill>
                  <a:srgbClr val="222222"/>
                </a:solidFill>
                <a:effectLst/>
                <a:latin typeface="Open Sans" panose="020B0606030504020204" pitchFamily="34" charset="0"/>
              </a:rPr>
              <a:t>Be picky and refuse surprise gifts, especially if they are big. </a:t>
            </a:r>
            <a:r>
              <a:rPr lang="en-US" b="0" i="0" dirty="0">
                <a:solidFill>
                  <a:srgbClr val="222222"/>
                </a:solidFill>
                <a:effectLst/>
                <a:latin typeface="Open Sans" panose="020B0606030504020204" pitchFamily="34" charset="0"/>
              </a:rPr>
              <a:t>You should check everything your server accepts. Be careful to refuse any added content, data that is too big, and always check the content that consumers are sending you. Use JSON or XML schema validation and check that your parameters are what they should be (string, integer…) to prevent any SQL injection or XML bomb.</a:t>
            </a:r>
          </a:p>
          <a:p>
            <a:pPr algn="l"/>
            <a:r>
              <a:rPr lang="en-US" b="1" i="0" dirty="0">
                <a:solidFill>
                  <a:srgbClr val="111111"/>
                </a:solidFill>
                <a:effectLst/>
                <a:latin typeface="Open Sans" panose="020B0606030504020204" pitchFamily="34" charset="0"/>
              </a:rPr>
              <a:t>9. Infrastructure</a:t>
            </a:r>
          </a:p>
          <a:p>
            <a:pPr algn="l"/>
            <a:r>
              <a:rPr lang="en-US" b="1" i="0" dirty="0">
                <a:solidFill>
                  <a:srgbClr val="222222"/>
                </a:solidFill>
                <a:effectLst/>
                <a:latin typeface="Open Sans" panose="020B0606030504020204" pitchFamily="34" charset="0"/>
              </a:rPr>
              <a:t>Network and be up to date. </a:t>
            </a:r>
            <a:r>
              <a:rPr lang="en-US" b="0" i="0" dirty="0">
                <a:solidFill>
                  <a:srgbClr val="222222"/>
                </a:solidFill>
                <a:effectLst/>
                <a:latin typeface="Open Sans" panose="020B0606030504020204" pitchFamily="34" charset="0"/>
              </a:rPr>
              <a:t>A good API should lean on a good security network, infrastructure and up-to-date software (for servers, load balancers) to be solid and always benefit from the latest security fixes.</a:t>
            </a:r>
          </a:p>
          <a:p>
            <a:pPr algn="l"/>
            <a:r>
              <a:rPr lang="en-US" b="1" i="0" dirty="0">
                <a:solidFill>
                  <a:srgbClr val="111111"/>
                </a:solidFill>
                <a:effectLst/>
                <a:latin typeface="Open Sans" panose="020B0606030504020204" pitchFamily="34" charset="0"/>
              </a:rPr>
              <a:t>10. OWASP top 10</a:t>
            </a:r>
          </a:p>
          <a:p>
            <a:pPr algn="l"/>
            <a:r>
              <a:rPr lang="en-US" b="1" i="0" dirty="0">
                <a:solidFill>
                  <a:srgbClr val="222222"/>
                </a:solidFill>
                <a:effectLst/>
                <a:latin typeface="Open Sans" panose="020B0606030504020204" pitchFamily="34" charset="0"/>
              </a:rPr>
              <a:t>Avoid wasps. </a:t>
            </a:r>
            <a:r>
              <a:rPr lang="en-US" b="0" i="0" dirty="0">
                <a:solidFill>
                  <a:srgbClr val="222222"/>
                </a:solidFill>
                <a:effectLst/>
                <a:latin typeface="Open Sans" panose="020B0606030504020204" pitchFamily="34" charset="0"/>
              </a:rPr>
              <a:t>The </a:t>
            </a:r>
            <a:r>
              <a:rPr lang="en-US" b="0" i="0" u="none" strike="noStrike" dirty="0">
                <a:solidFill>
                  <a:srgbClr val="E82C2A"/>
                </a:solidFill>
                <a:effectLst/>
                <a:latin typeface="Open Sans" panose="020B0606030504020204" pitchFamily="34" charset="0"/>
                <a:hlinkClick r:id="rId8"/>
              </a:rPr>
              <a:t>OWASP</a:t>
            </a:r>
            <a:r>
              <a:rPr lang="en-US" b="0" i="0" dirty="0">
                <a:solidFill>
                  <a:srgbClr val="222222"/>
                </a:solidFill>
                <a:effectLst/>
                <a:latin typeface="Open Sans" panose="020B0606030504020204" pitchFamily="34" charset="0"/>
              </a:rPr>
              <a:t> (Open Web Application Security Project) top 10 is a list of the 10 worst vulnerabilities, ranked according to their exploitability and impact. In addition to the above points, to review your system, make sure you have secured all the OWASP vulnerabilities.</a:t>
            </a:r>
          </a:p>
          <a:p>
            <a:pPr algn="l"/>
            <a:r>
              <a:rPr lang="en-US" b="1" i="0" dirty="0">
                <a:solidFill>
                  <a:srgbClr val="111111"/>
                </a:solidFill>
                <a:effectLst/>
                <a:latin typeface="Open Sans" panose="020B0606030504020204" pitchFamily="34" charset="0"/>
              </a:rPr>
              <a:t>11. API Gateway (API Management)</a:t>
            </a:r>
          </a:p>
          <a:p>
            <a:pPr algn="l"/>
            <a:r>
              <a:rPr lang="en-US" b="1" i="0" dirty="0">
                <a:solidFill>
                  <a:srgbClr val="222222"/>
                </a:solidFill>
                <a:effectLst/>
                <a:latin typeface="Open Sans" panose="020B0606030504020204" pitchFamily="34" charset="0"/>
              </a:rPr>
              <a:t>Gateway to heaven. </a:t>
            </a:r>
            <a:r>
              <a:rPr lang="en-US" b="0" i="0" dirty="0">
                <a:solidFill>
                  <a:srgbClr val="222222"/>
                </a:solidFill>
                <a:effectLst/>
                <a:latin typeface="Open Sans" panose="020B0606030504020204" pitchFamily="34" charset="0"/>
              </a:rPr>
              <a:t>All the above mechanisms are long to implement and maintain. Instead of reinventing the wheel, you should opt for a mature and performant </a:t>
            </a:r>
            <a:r>
              <a:rPr lang="en-US" b="0" i="0" u="none" strike="noStrike" dirty="0">
                <a:solidFill>
                  <a:srgbClr val="E82C2A"/>
                </a:solidFill>
                <a:effectLst/>
                <a:latin typeface="Open Sans" panose="020B0606030504020204" pitchFamily="34" charset="0"/>
                <a:hlinkClick r:id="rId6"/>
              </a:rPr>
              <a:t>API Management solution</a:t>
            </a:r>
            <a:r>
              <a:rPr lang="en-US" b="0" i="0" dirty="0">
                <a:solidFill>
                  <a:srgbClr val="222222"/>
                </a:solidFill>
                <a:effectLst/>
                <a:latin typeface="Open Sans" panose="020B0606030504020204" pitchFamily="34" charset="0"/>
              </a:rPr>
              <a:t> with all these options to save your money, time and resources, and increase your time to market. An </a:t>
            </a:r>
            <a:r>
              <a:rPr lang="en-US" b="0" i="0" u="none" strike="noStrike" dirty="0">
                <a:solidFill>
                  <a:srgbClr val="E82C2A"/>
                </a:solidFill>
                <a:effectLst/>
                <a:latin typeface="Open Sans" panose="020B0606030504020204" pitchFamily="34" charset="0"/>
                <a:hlinkClick r:id="rId9"/>
              </a:rPr>
              <a:t>API Gateway</a:t>
            </a:r>
            <a:r>
              <a:rPr lang="en-US" b="0" i="0" dirty="0">
                <a:solidFill>
                  <a:srgbClr val="222222"/>
                </a:solidFill>
                <a:effectLst/>
                <a:latin typeface="Open Sans" panose="020B0606030504020204" pitchFamily="34" charset="0"/>
              </a:rPr>
              <a:t> will help you secure, control and monitor your traffic. In addition to helping you secure your APIs easily, an API Management solution will help you make sense of your API data, to take technical and business decisions: the key to success!</a:t>
            </a:r>
          </a:p>
          <a:p>
            <a:pPr algn="l"/>
            <a:r>
              <a:rPr lang="en-US" b="1" i="0" dirty="0">
                <a:solidFill>
                  <a:srgbClr val="111111"/>
                </a:solidFill>
                <a:effectLst/>
                <a:latin typeface="Open Sans" panose="020B0606030504020204" pitchFamily="34" charset="0"/>
              </a:rPr>
              <a:t>12. API Firewalling</a:t>
            </a:r>
          </a:p>
          <a:p>
            <a:pPr algn="l"/>
            <a:r>
              <a:rPr lang="en-US" b="1" i="0" dirty="0">
                <a:solidFill>
                  <a:srgbClr val="222222"/>
                </a:solidFill>
                <a:effectLst/>
                <a:latin typeface="Open Sans" panose="020B0606030504020204" pitchFamily="34" charset="0"/>
              </a:rPr>
              <a:t>Build a wall. </a:t>
            </a:r>
            <a:r>
              <a:rPr lang="en-US" b="0" i="0" dirty="0">
                <a:solidFill>
                  <a:srgbClr val="222222"/>
                </a:solidFill>
                <a:effectLst/>
                <a:latin typeface="Open Sans" panose="020B0606030504020204" pitchFamily="34" charset="0"/>
              </a:rPr>
              <a:t>For some people, building a wall can solve all the immigration problems. This is the case, for APIs at least! Your API security should be organized into two layers:</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first layer</a:t>
            </a:r>
            <a:r>
              <a:rPr lang="en-US" b="0" i="0" dirty="0">
                <a:solidFill>
                  <a:srgbClr val="222222"/>
                </a:solidFill>
                <a:effectLst/>
                <a:latin typeface="Open Sans" panose="020B0606030504020204" pitchFamily="34" charset="0"/>
              </a:rPr>
              <a:t> is in DMZ, with an API firewall to execute basic security mechanisms like checking the message size, SQL injections and any security based on the HTTP layer, blocking intruders early. Then forward the message to the second layer.</a:t>
            </a:r>
          </a:p>
          <a:p>
            <a:pPr marL="742950" lvl="1" indent="-285750" algn="l">
              <a:buFont typeface="Arial" panose="020B0604020202020204" pitchFamily="34" charset="0"/>
              <a:buChar char="•"/>
            </a:pPr>
            <a:r>
              <a:rPr lang="en-US" b="1" i="0" dirty="0">
                <a:solidFill>
                  <a:srgbClr val="222222"/>
                </a:solidFill>
                <a:effectLst/>
                <a:latin typeface="Open Sans" panose="020B0606030504020204" pitchFamily="34" charset="0"/>
              </a:rPr>
              <a:t>The second</a:t>
            </a:r>
            <a:r>
              <a:rPr lang="en-US" b="0" i="0" dirty="0">
                <a:solidFill>
                  <a:srgbClr val="222222"/>
                </a:solidFill>
                <a:effectLst/>
                <a:latin typeface="Open Sans" panose="020B0606030504020204" pitchFamily="34" charset="0"/>
              </a:rPr>
              <a:t> </a:t>
            </a:r>
            <a:r>
              <a:rPr lang="en-US" b="1" i="0" dirty="0">
                <a:solidFill>
                  <a:srgbClr val="222222"/>
                </a:solidFill>
                <a:effectLst/>
                <a:latin typeface="Open Sans" panose="020B0606030504020204" pitchFamily="34" charset="0"/>
              </a:rPr>
              <a:t>layer</a:t>
            </a:r>
            <a:r>
              <a:rPr lang="en-US" b="0" i="0" dirty="0">
                <a:solidFill>
                  <a:srgbClr val="222222"/>
                </a:solidFill>
                <a:effectLst/>
                <a:latin typeface="Open Sans" panose="020B0606030504020204" pitchFamily="34" charset="0"/>
              </a:rPr>
              <a:t> is in LAN with advanced security mechanisms on the content of data.</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17</a:t>
            </a:fld>
            <a:endParaRPr lang="en-NL"/>
          </a:p>
        </p:txBody>
      </p:sp>
    </p:spTree>
    <p:extLst>
      <p:ext uri="{BB962C8B-B14F-4D97-AF65-F5344CB8AC3E}">
        <p14:creationId xmlns:p14="http://schemas.microsoft.com/office/powerpoint/2010/main" val="31484322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https://apisecurity.io/encyclopedia/content/owasp-api-security-top-10-cheat-sheet-a4.pdf</a:t>
            </a:r>
            <a:endParaRPr lang="nl-NL" dirty="0"/>
          </a:p>
          <a:p>
            <a:endParaRPr lang="nl-NL" dirty="0"/>
          </a:p>
          <a:p>
            <a:r>
              <a:rPr lang="nl-NL" dirty="0"/>
              <a:t>The 10 most common security issues </a:t>
            </a:r>
            <a:r>
              <a:rPr lang="nl-NL" dirty="0" err="1"/>
              <a:t>with</a:t>
            </a:r>
            <a:r>
              <a:rPr lang="nl-NL"/>
              <a:t> APIs</a:t>
            </a:r>
          </a:p>
          <a:p>
            <a:endParaRPr lang="nl-NL" dirty="0"/>
          </a:p>
          <a:p>
            <a:r>
              <a:rPr lang="en-US" b="1" dirty="0"/>
              <a:t>Broken Object Level Authorization </a:t>
            </a:r>
            <a:r>
              <a:rPr lang="en-US" dirty="0"/>
              <a:t>APIs tend to expose endpoints that handle object identifiers, which can be mis-used if we don’t set up proper authentication on each object.</a:t>
            </a:r>
          </a:p>
          <a:p>
            <a:r>
              <a:rPr lang="en-US" b="1" dirty="0"/>
              <a:t>Broken User Authentication </a:t>
            </a:r>
            <a:r>
              <a:rPr lang="en-US" dirty="0" err="1"/>
              <a:t>Authentication</a:t>
            </a:r>
            <a:r>
              <a:rPr lang="en-US" dirty="0"/>
              <a:t> mechanisms are often implemented incorrectly, allowing attackers to compromise authentication tokens or to exploit implementation flaws to assume other user’s identities.</a:t>
            </a:r>
            <a:endParaRPr lang="en-US" b="1" dirty="0"/>
          </a:p>
          <a:p>
            <a:r>
              <a:rPr lang="en-US" b="1" dirty="0"/>
              <a:t>Excessive Data Exposure </a:t>
            </a:r>
            <a:r>
              <a:rPr lang="en-US" b="0" dirty="0"/>
              <a:t>Where d</a:t>
            </a:r>
            <a:r>
              <a:rPr lang="en-US" dirty="0"/>
              <a:t>evelopers tend to expose all object properties without considering their individual sensitivity, relying on clients to perform the data filtering before displaying it to the user.</a:t>
            </a:r>
          </a:p>
          <a:p>
            <a:r>
              <a:rPr lang="en-US" b="1" dirty="0"/>
              <a:t>Lack of Resources &amp; Rate Limiting </a:t>
            </a:r>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r>
              <a:rPr lang="en-US" b="1" dirty="0"/>
              <a:t>Broken Function Level Authorization </a:t>
            </a:r>
            <a:r>
              <a:rPr lang="en-US" dirty="0"/>
              <a:t>Complex access control policies with different hierarchies of groups, and roles, tend to lead to authorization flaws. By exploiting these issues, attackers gain access to other users’ resources and/or administrative functions.</a:t>
            </a:r>
          </a:p>
          <a:p>
            <a:r>
              <a:rPr lang="en-US" b="1" dirty="0"/>
              <a:t>Mass Assignment </a:t>
            </a:r>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r>
              <a:rPr lang="en-US" b="1" dirty="0"/>
              <a:t>Security Misconfiguration </a:t>
            </a:r>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r>
              <a:rPr lang="en-US" b="1" dirty="0"/>
              <a:t>Injection </a:t>
            </a:r>
            <a:r>
              <a:rPr lang="en-US" dirty="0" err="1"/>
              <a:t>Injection</a:t>
            </a:r>
            <a:r>
              <a:rPr lang="en-US" dirty="0"/>
              <a:t> flaws, such as SQL, NoSQL and Command Injection, occur when untrusted data is sent to an interpreter as part of a command or query. </a:t>
            </a:r>
            <a:endParaRPr lang="en-US" b="1" dirty="0"/>
          </a:p>
          <a:p>
            <a:r>
              <a:rPr lang="en-US" b="1" dirty="0"/>
              <a:t>Improper Assets Management </a:t>
            </a:r>
            <a:r>
              <a:rPr lang="en-US" dirty="0"/>
              <a:t>Proper and updated documentation is highly important. Proper hosts and deployed API versions inventory play an important role to mitigate issues such as deprecated API versions and exposed debug endpoints.</a:t>
            </a:r>
          </a:p>
          <a:p>
            <a:r>
              <a:rPr lang="en-US" b="1" dirty="0"/>
              <a:t>Insufficient Logging &amp; Monitoring </a:t>
            </a:r>
            <a:r>
              <a:rPr lang="en-US" dirty="0"/>
              <a:t>Insufficient logging and monitoring, coupled with missing or ineffective integration with incident response, allows attackers to further attack systems.</a:t>
            </a:r>
          </a:p>
          <a:p>
            <a:endParaRPr lang="en-US" b="1" dirty="0"/>
          </a:p>
          <a:p>
            <a:endParaRPr lang="en-US" b="1" dirty="0"/>
          </a:p>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US" dirty="0"/>
          </a:p>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18</a:t>
            </a:fld>
            <a:endParaRPr lang="en-NL"/>
          </a:p>
        </p:txBody>
      </p:sp>
    </p:spTree>
    <p:extLst>
      <p:ext uri="{BB962C8B-B14F-4D97-AF65-F5344CB8AC3E}">
        <p14:creationId xmlns:p14="http://schemas.microsoft.com/office/powerpoint/2010/main" val="27887785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hlinkClick r:id="rId3"/>
              </a:rPr>
              <a:t>https://apisecurity.io/encyclopedia/content/owasp-api-security-top-10-cheat-sheet-a4.pdf</a:t>
            </a:r>
            <a:endParaRPr lang="nl-NL" dirty="0"/>
          </a:p>
          <a:p>
            <a:endParaRPr lang="nl-NL" dirty="0"/>
          </a:p>
          <a:p>
            <a:r>
              <a:rPr lang="en-US" b="1" dirty="0"/>
              <a:t>Broken Object Level Authorization </a:t>
            </a:r>
            <a:r>
              <a:rPr lang="en-US" dirty="0"/>
              <a:t>APIs tend to expose endpoints that handle object identifiers, which can be mis-used if we don’t set up proper authentication on each object.</a:t>
            </a:r>
          </a:p>
          <a:p>
            <a:r>
              <a:rPr lang="en-US" b="1" dirty="0"/>
              <a:t>Broken User Authentication </a:t>
            </a:r>
            <a:r>
              <a:rPr lang="en-US" dirty="0" err="1"/>
              <a:t>Authentication</a:t>
            </a:r>
            <a:r>
              <a:rPr lang="en-US" dirty="0"/>
              <a:t> mechanisms are often implemented incorrectly, allowing attackers to compromise authentication tokens or to exploit implementation flaws to assume other user’s identities.</a:t>
            </a:r>
            <a:endParaRPr lang="en-US" b="1" dirty="0"/>
          </a:p>
          <a:p>
            <a:r>
              <a:rPr lang="en-US" b="1" dirty="0"/>
              <a:t>Excessive Data Exposure </a:t>
            </a:r>
            <a:r>
              <a:rPr lang="en-US" b="0" dirty="0"/>
              <a:t>Where d</a:t>
            </a:r>
            <a:r>
              <a:rPr lang="en-US" dirty="0"/>
              <a:t>evelopers tend to expose all object properties without considering their individual sensitivity, relying on clients to perform the data filtering before displaying it to the user.</a:t>
            </a:r>
          </a:p>
          <a:p>
            <a:r>
              <a:rPr lang="en-US" b="1" dirty="0"/>
              <a:t>Lack of Resources &amp; Rate Limiting </a:t>
            </a:r>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r>
              <a:rPr lang="en-US" b="1" dirty="0"/>
              <a:t>Broken Function Level Authorization </a:t>
            </a:r>
            <a:r>
              <a:rPr lang="en-US" dirty="0"/>
              <a:t>Complex access control policies with different hierarchies of groups, and roles, tend to lead to authorization flaws. By exploiting these issues, attackers gain access to other users’ resources and/or administrative functions.</a:t>
            </a:r>
          </a:p>
          <a:p>
            <a:r>
              <a:rPr lang="en-US" b="1" dirty="0"/>
              <a:t>Mass Assignment </a:t>
            </a:r>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r>
              <a:rPr lang="en-US" b="1" dirty="0"/>
              <a:t>Security Misconfiguration </a:t>
            </a:r>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r>
              <a:rPr lang="en-US" b="1" dirty="0"/>
              <a:t>Injection </a:t>
            </a:r>
            <a:r>
              <a:rPr lang="en-US" dirty="0" err="1"/>
              <a:t>Injection</a:t>
            </a:r>
            <a:r>
              <a:rPr lang="en-US" dirty="0"/>
              <a:t> flaws, such as SQL, NoSQL and Command Injection, occur when untrusted data is sent to an interpreter as part of a command or query. </a:t>
            </a:r>
            <a:endParaRPr lang="en-US" b="1" dirty="0"/>
          </a:p>
          <a:p>
            <a:r>
              <a:rPr lang="en-US" b="1" dirty="0"/>
              <a:t>Improper Assets Management </a:t>
            </a:r>
            <a:r>
              <a:rPr lang="en-US" dirty="0"/>
              <a:t>Proper and updated documentation is highly important. Proper hosts and deployed API versions inventory play an important role to mitigate issues such as deprecated API versions and exposed debug endpoints.</a:t>
            </a:r>
          </a:p>
          <a:p>
            <a:r>
              <a:rPr lang="en-US" b="1" dirty="0"/>
              <a:t>Insufficient Logging &amp; Monitoring </a:t>
            </a:r>
            <a:r>
              <a:rPr lang="en-US" dirty="0"/>
              <a:t>Insufficient logging and monitoring, coupled with missing or ineffective integration with incident response, allows attackers to further attack systems.</a:t>
            </a:r>
          </a:p>
          <a:p>
            <a:endParaRPr lang="en-US" b="1" dirty="0"/>
          </a:p>
          <a:p>
            <a:endParaRPr lang="en-US" b="1" dirty="0"/>
          </a:p>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US" dirty="0"/>
          </a:p>
        </p:txBody>
      </p:sp>
      <p:sp>
        <p:nvSpPr>
          <p:cNvPr id="4" name="Slide Number Placeholder 3"/>
          <p:cNvSpPr>
            <a:spLocks noGrp="1"/>
          </p:cNvSpPr>
          <p:nvPr>
            <p:ph type="sldNum" sz="quarter" idx="5"/>
          </p:nvPr>
        </p:nvSpPr>
        <p:spPr/>
        <p:txBody>
          <a:bodyPr/>
          <a:lstStyle/>
          <a:p>
            <a:fld id="{F75B13C5-F72C-7945-958F-A813407861E2}" type="slidenum">
              <a:rPr lang="en-US" smtClean="0"/>
              <a:t>19</a:t>
            </a:fld>
            <a:endParaRPr lang="en-US"/>
          </a:p>
        </p:txBody>
      </p:sp>
    </p:spTree>
    <p:extLst>
      <p:ext uri="{BB962C8B-B14F-4D97-AF65-F5344CB8AC3E}">
        <p14:creationId xmlns:p14="http://schemas.microsoft.com/office/powerpoint/2010/main" val="27459515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19</a:t>
            </a:r>
          </a:p>
          <a:p>
            <a:r>
              <a:rPr lang="en-GB" dirty="0"/>
              <a:t>Introduce Asset Management tool</a:t>
            </a:r>
          </a:p>
          <a:p>
            <a:r>
              <a:rPr lang="en-GB" i="1" dirty="0"/>
              <a:t>Based on real customer, who maintain infrastructure such as road-side generators, traffic lights, and lampposts</a:t>
            </a:r>
          </a:p>
          <a:p>
            <a:r>
              <a:rPr lang="en-GB" dirty="0"/>
              <a:t>Show how we can use Fiddler to see traffic going through</a:t>
            </a:r>
          </a:p>
          <a:p>
            <a:r>
              <a:rPr lang="en-GB" dirty="0"/>
              <a:t>Show the API in Azure, and do a call using VS Code</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20</a:t>
            </a:fld>
            <a:endParaRPr lang="en-NL"/>
          </a:p>
        </p:txBody>
      </p:sp>
    </p:spTree>
    <p:extLst>
      <p:ext uri="{BB962C8B-B14F-4D97-AF65-F5344CB8AC3E}">
        <p14:creationId xmlns:p14="http://schemas.microsoft.com/office/powerpoint/2010/main" val="3313627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19</a:t>
            </a:r>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21</a:t>
            </a:fld>
            <a:endParaRPr lang="en-NL"/>
          </a:p>
        </p:txBody>
      </p:sp>
    </p:spTree>
    <p:extLst>
      <p:ext uri="{BB962C8B-B14F-4D97-AF65-F5344CB8AC3E}">
        <p14:creationId xmlns:p14="http://schemas.microsoft.com/office/powerpoint/2010/main" val="1916128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23</a:t>
            </a:r>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22</a:t>
            </a:fld>
            <a:endParaRPr lang="en-NL"/>
          </a:p>
        </p:txBody>
      </p:sp>
    </p:spTree>
    <p:extLst>
      <p:ext uri="{BB962C8B-B14F-4D97-AF65-F5344CB8AC3E}">
        <p14:creationId xmlns:p14="http://schemas.microsoft.com/office/powerpoint/2010/main" val="33277322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27</a:t>
            </a:r>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23</a:t>
            </a:fld>
            <a:endParaRPr lang="en-NL"/>
          </a:p>
        </p:txBody>
      </p:sp>
    </p:spTree>
    <p:extLst>
      <p:ext uri="{BB962C8B-B14F-4D97-AF65-F5344CB8AC3E}">
        <p14:creationId xmlns:p14="http://schemas.microsoft.com/office/powerpoint/2010/main" val="4428353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31</a:t>
            </a:r>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24</a:t>
            </a:fld>
            <a:endParaRPr lang="en-NL"/>
          </a:p>
        </p:txBody>
      </p:sp>
    </p:spTree>
    <p:extLst>
      <p:ext uri="{BB962C8B-B14F-4D97-AF65-F5344CB8AC3E}">
        <p14:creationId xmlns:p14="http://schemas.microsoft.com/office/powerpoint/2010/main" val="21444156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35</a:t>
            </a:r>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a:p>
            <a:endParaRPr lang="en-NL" dirty="0"/>
          </a:p>
        </p:txBody>
      </p:sp>
      <p:sp>
        <p:nvSpPr>
          <p:cNvPr id="4" name="Slide Number Placeholder 3"/>
          <p:cNvSpPr>
            <a:spLocks noGrp="1"/>
          </p:cNvSpPr>
          <p:nvPr>
            <p:ph type="sldNum" sz="quarter" idx="5"/>
          </p:nvPr>
        </p:nvSpPr>
        <p:spPr/>
        <p:txBody>
          <a:bodyPr/>
          <a:lstStyle/>
          <a:p>
            <a:fld id="{E29B23AF-B307-4138-8F5D-226D81F8071C}" type="slidenum">
              <a:rPr lang="en-NL" smtClean="0"/>
              <a:t>25</a:t>
            </a:fld>
            <a:endParaRPr lang="en-NL"/>
          </a:p>
        </p:txBody>
      </p:sp>
    </p:spTree>
    <p:extLst>
      <p:ext uri="{BB962C8B-B14F-4D97-AF65-F5344CB8AC3E}">
        <p14:creationId xmlns:p14="http://schemas.microsoft.com/office/powerpoint/2010/main" val="814154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38</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26</a:t>
            </a:fld>
            <a:endParaRPr lang="en-NL"/>
          </a:p>
        </p:txBody>
      </p:sp>
    </p:spTree>
    <p:extLst>
      <p:ext uri="{BB962C8B-B14F-4D97-AF65-F5344CB8AC3E}">
        <p14:creationId xmlns:p14="http://schemas.microsoft.com/office/powerpoint/2010/main" val="26405462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Broken Object Level Authorization</a:t>
            </a:r>
            <a:endParaRPr lang="en-US" dirty="0"/>
          </a:p>
          <a:p>
            <a:r>
              <a:rPr lang="en-US" dirty="0"/>
              <a:t>APIs tend to expose endpoints that handle object identifiers, creating a wide attack surface Level Access Control issue. Object level authorization checks should be considered in every function that accesses a data source using an input from the user.</a:t>
            </a:r>
          </a:p>
          <a:p>
            <a:endParaRPr lang="en-US" dirty="0"/>
          </a:p>
          <a:p>
            <a:r>
              <a:rPr lang="en-US" b="1" dirty="0"/>
              <a:t>Broken User Authentication</a:t>
            </a:r>
            <a:endParaRPr lang="en-US" dirty="0"/>
          </a:p>
          <a:p>
            <a:r>
              <a:rPr lang="en-US" dirty="0"/>
              <a:t>Authentication mechanisms are often implemented incorrectly, allowing attackers to compromise authentication tokens or to exploit implementation flaws to assume other user’s identities temporarily or permanently. Compromising system’s ability to identify the client/user, compromises API security overall.</a:t>
            </a:r>
          </a:p>
          <a:p>
            <a:endParaRPr lang="en-US" b="1" dirty="0"/>
          </a:p>
          <a:p>
            <a:r>
              <a:rPr lang="en-US" b="1" dirty="0"/>
              <a:t>Excessive Data Exposure</a:t>
            </a:r>
            <a:endParaRPr lang="en-US" dirty="0"/>
          </a:p>
          <a:p>
            <a:r>
              <a:rPr lang="en-US" dirty="0"/>
              <a:t>Looking forward to generic implementations, developers tend to expose all object properties without considering their individual sensitivity, relying on clients to perform the data filtering before displaying it to the user.</a:t>
            </a:r>
          </a:p>
          <a:p>
            <a:endParaRPr lang="en-US" b="1" dirty="0"/>
          </a:p>
          <a:p>
            <a:r>
              <a:rPr lang="en-US" b="1" dirty="0"/>
              <a:t>Lack of Resources &amp; Rate Limiting</a:t>
            </a:r>
            <a:endParaRPr lang="en-US" dirty="0"/>
          </a:p>
          <a:p>
            <a:r>
              <a:rPr lang="en-US" dirty="0"/>
              <a:t>Quite often, APIs do not impose any restrictions on the size or number of resources that can be requested by the client/user. Not only can this impact the API server performance, leading to Denial of Service (DoS), but also leaves the door open to authentication flaws such as brute force.</a:t>
            </a:r>
          </a:p>
          <a:p>
            <a:endParaRPr lang="en-US" b="1" dirty="0"/>
          </a:p>
          <a:p>
            <a:r>
              <a:rPr lang="en-US" b="1" dirty="0"/>
              <a:t>Broken Function Level Authorization</a:t>
            </a:r>
            <a:endParaRPr lang="en-US" dirty="0"/>
          </a:p>
          <a:p>
            <a:r>
              <a:rPr lang="en-US" dirty="0"/>
              <a:t>Complex access control policies with different hierarchies, groups, and roles, and an unclear separation between administrative and regular functions, tend to lead to authorization flaws. By exploiting these issues, attackers gain access to other users’ resources and/or administrative functions.</a:t>
            </a:r>
          </a:p>
          <a:p>
            <a:endParaRPr lang="en-US" b="1" dirty="0"/>
          </a:p>
          <a:p>
            <a:r>
              <a:rPr lang="en-US" b="1" dirty="0"/>
              <a:t>Mass Assignment</a:t>
            </a:r>
            <a:endParaRPr lang="en-US" dirty="0"/>
          </a:p>
          <a:p>
            <a:r>
              <a:rPr lang="en-US" dirty="0"/>
              <a:t>Binding client provided data (e.g., JSON) to data models, without proper properties filtering based on a whitelist, usually lead to Mass Assignment. Either guessing objects properties, exploring other API endpoints, reading the documentation, or providing additional object properties in request payloads, allows attackers to modify object properties they are not supposed to.</a:t>
            </a:r>
          </a:p>
          <a:p>
            <a:endParaRPr lang="en-US" b="1" dirty="0"/>
          </a:p>
          <a:p>
            <a:r>
              <a:rPr lang="en-US" b="1" dirty="0"/>
              <a:t>Security Misconfiguration</a:t>
            </a:r>
            <a:endParaRPr lang="en-US" dirty="0"/>
          </a:p>
          <a:p>
            <a:r>
              <a:rPr lang="en-US" dirty="0"/>
              <a:t>Security misconfiguration is commonly a result of unsecure default configurations, incomplete or ad-hoc configurations, open cloud storage, misconfigured HTTP headers, unnecessary HTTP methods, permissive Cross-Origin resource sharing (CORS), and verbose error messages containing sensitive information.</a:t>
            </a:r>
          </a:p>
          <a:p>
            <a:endParaRPr lang="en-US" b="1" dirty="0"/>
          </a:p>
          <a:p>
            <a:r>
              <a:rPr lang="en-US" b="1" dirty="0"/>
              <a:t>Injection</a:t>
            </a:r>
            <a:endParaRPr lang="en-US" dirty="0"/>
          </a:p>
          <a:p>
            <a:r>
              <a:rPr lang="en-US" dirty="0"/>
              <a:t>Injection flaws, such as SQL, NoSQL, Command Injection, etc., occur when untrusted data is sent to an interpreter as part of a command or query. The attacker’s malicious data can trick the interpreter into executing unintended commands or accessing data without proper authorization.</a:t>
            </a:r>
          </a:p>
          <a:p>
            <a:endParaRPr lang="en-US" b="1" dirty="0"/>
          </a:p>
          <a:p>
            <a:r>
              <a:rPr lang="en-US" b="1" dirty="0"/>
              <a:t>Improper Assets Management</a:t>
            </a:r>
            <a:endParaRPr lang="en-US" dirty="0"/>
          </a:p>
          <a:p>
            <a:r>
              <a:rPr lang="en-US" dirty="0"/>
              <a:t>APIs tend to expose more endpoints than traditional web applications, making proper and updated documentation highly important. Proper hosts and deployed API versions inventory also play an important role to mitigate issues such as deprecated API versions and exposed debug endpoints.</a:t>
            </a:r>
          </a:p>
          <a:p>
            <a:endParaRPr lang="en-US" b="1" dirty="0"/>
          </a:p>
          <a:p>
            <a:r>
              <a:rPr lang="en-US" b="1" dirty="0"/>
              <a:t>Insufficient Logging &amp; Monitoring</a:t>
            </a:r>
            <a:endParaRPr lang="en-US" dirty="0"/>
          </a:p>
          <a:p>
            <a:r>
              <a:rPr lang="en-US" dirty="0"/>
              <a:t>Insufficient logging and monitoring, coupled with missing or ineffective integration with incident response, allows attackers to further attack systems, maintain persistence, pivot to more systems to tamper with, extract, or destroy data. Most breach studies demonstrate the time to detect a breach is over 200 days, typically detected by external parties rather than internal processes or monitoring.</a:t>
            </a:r>
          </a:p>
        </p:txBody>
      </p:sp>
      <p:sp>
        <p:nvSpPr>
          <p:cNvPr id="4" name="Slide Number Placeholder 3"/>
          <p:cNvSpPr>
            <a:spLocks noGrp="1"/>
          </p:cNvSpPr>
          <p:nvPr>
            <p:ph type="sldNum" sz="quarter" idx="5"/>
          </p:nvPr>
        </p:nvSpPr>
        <p:spPr/>
        <p:txBody>
          <a:bodyPr/>
          <a:lstStyle/>
          <a:p>
            <a:fld id="{F75B13C5-F72C-7945-958F-A813407861E2}" type="slidenum">
              <a:rPr lang="en-US" smtClean="0"/>
              <a:t>27</a:t>
            </a:fld>
            <a:endParaRPr lang="en-US"/>
          </a:p>
        </p:txBody>
      </p:sp>
    </p:spTree>
    <p:extLst>
      <p:ext uri="{BB962C8B-B14F-4D97-AF65-F5344CB8AC3E}">
        <p14:creationId xmlns:p14="http://schemas.microsoft.com/office/powerpoint/2010/main" val="32625655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spreken!</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12/12/2020 1:04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a:t>
            </a:r>
          </a:p>
          <a:p>
            <a:r>
              <a:rPr lang="en-GB" dirty="0"/>
              <a:t>My first time I found out why API security is so important, is when we got asked by a client to check their environment. I will not tell any names, but they were a big toy company, and pretty much all of their customer details were leaked. Upon investigation, what we found was that their APIs had little to no authentication, were completely public, and had no logging at all, so they had no idea how long this had been going on, and who had accessed their data.</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3</a:t>
            </a:fld>
            <a:endParaRPr lang="en-NL"/>
          </a:p>
        </p:txBody>
      </p:sp>
    </p:spTree>
    <p:extLst>
      <p:ext uri="{BB962C8B-B14F-4D97-AF65-F5344CB8AC3E}">
        <p14:creationId xmlns:p14="http://schemas.microsoft.com/office/powerpoint/2010/main" val="3450006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Payment data</a:t>
            </a:r>
          </a:p>
          <a:p>
            <a:r>
              <a:rPr lang="en-GB" dirty="0"/>
              <a:t>User information</a:t>
            </a:r>
          </a:p>
          <a:p>
            <a:r>
              <a:rPr lang="en-GB" dirty="0"/>
              <a:t>Large companies, so can also happen to you</a:t>
            </a:r>
          </a:p>
          <a:p>
            <a:r>
              <a:rPr lang="en-GB" dirty="0"/>
              <a:t>Largest I found is 100 million</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6</a:t>
            </a:fld>
            <a:endParaRPr lang="en-NL"/>
          </a:p>
        </p:txBody>
      </p:sp>
    </p:spTree>
    <p:extLst>
      <p:ext uri="{BB962C8B-B14F-4D97-AF65-F5344CB8AC3E}">
        <p14:creationId xmlns:p14="http://schemas.microsoft.com/office/powerpoint/2010/main" val="1253982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7</a:t>
            </a:fld>
            <a:endParaRPr lang="en-NL"/>
          </a:p>
        </p:txBody>
      </p:sp>
    </p:spTree>
    <p:extLst>
      <p:ext uri="{BB962C8B-B14F-4D97-AF65-F5344CB8AC3E}">
        <p14:creationId xmlns:p14="http://schemas.microsoft.com/office/powerpoint/2010/main" val="20330959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5</a:t>
            </a:r>
            <a:endParaRPr lang="nl-NL" dirty="0"/>
          </a:p>
        </p:txBody>
      </p:sp>
      <p:sp>
        <p:nvSpPr>
          <p:cNvPr id="4" name="Slide Number Placeholder 3"/>
          <p:cNvSpPr>
            <a:spLocks noGrp="1"/>
          </p:cNvSpPr>
          <p:nvPr>
            <p:ph type="sldNum" sz="quarter" idx="5"/>
          </p:nvPr>
        </p:nvSpPr>
        <p:spPr/>
        <p:txBody>
          <a:bodyPr/>
          <a:lstStyle/>
          <a:p>
            <a:fld id="{E29B23AF-B307-4138-8F5D-226D81F8071C}" type="slidenum">
              <a:rPr lang="en-NL" smtClean="0"/>
              <a:t>8</a:t>
            </a:fld>
            <a:endParaRPr lang="en-NL"/>
          </a:p>
        </p:txBody>
      </p:sp>
    </p:spTree>
    <p:extLst>
      <p:ext uri="{BB962C8B-B14F-4D97-AF65-F5344CB8AC3E}">
        <p14:creationId xmlns:p14="http://schemas.microsoft.com/office/powerpoint/2010/main" val="3380549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i="1" dirty="0"/>
              <a:t>Azure Portal</a:t>
            </a:r>
          </a:p>
          <a:p>
            <a:r>
              <a:rPr lang="nl-NL" dirty="0" err="1"/>
              <a:t>Publish</a:t>
            </a:r>
            <a:r>
              <a:rPr lang="nl-NL" dirty="0"/>
              <a:t> </a:t>
            </a:r>
            <a:r>
              <a:rPr lang="nl-NL" dirty="0" err="1"/>
              <a:t>and</a:t>
            </a:r>
            <a:r>
              <a:rPr lang="nl-NL" dirty="0"/>
              <a:t> </a:t>
            </a:r>
            <a:r>
              <a:rPr lang="nl-NL" dirty="0" err="1"/>
              <a:t>maintain</a:t>
            </a:r>
            <a:r>
              <a:rPr lang="nl-NL" dirty="0"/>
              <a:t> APIs</a:t>
            </a:r>
          </a:p>
          <a:p>
            <a:r>
              <a:rPr lang="nl-NL" dirty="0"/>
              <a:t>Set up policies, security, </a:t>
            </a:r>
            <a:r>
              <a:rPr lang="nl-NL" dirty="0" err="1"/>
              <a:t>and</a:t>
            </a:r>
            <a:r>
              <a:rPr lang="nl-NL" dirty="0"/>
              <a:t> access control</a:t>
            </a:r>
          </a:p>
          <a:p>
            <a:r>
              <a:rPr lang="nl-NL" dirty="0" err="1"/>
              <a:t>This</a:t>
            </a:r>
            <a:r>
              <a:rPr lang="nl-NL" dirty="0"/>
              <a:t> is </a:t>
            </a:r>
            <a:r>
              <a:rPr lang="nl-NL" dirty="0" err="1"/>
              <a:t>where</a:t>
            </a:r>
            <a:r>
              <a:rPr lang="nl-NL" dirty="0"/>
              <a:t> we </a:t>
            </a:r>
            <a:r>
              <a:rPr lang="nl-NL" dirty="0" err="1"/>
              <a:t>maintain</a:t>
            </a:r>
            <a:r>
              <a:rPr lang="nl-NL" dirty="0"/>
              <a:t> </a:t>
            </a:r>
            <a:r>
              <a:rPr lang="nl-NL" dirty="0" err="1"/>
              <a:t>our</a:t>
            </a:r>
            <a:r>
              <a:rPr lang="nl-NL" dirty="0"/>
              <a:t> API </a:t>
            </a:r>
            <a:r>
              <a:rPr lang="nl-NL" dirty="0" err="1"/>
              <a:t>catalog</a:t>
            </a:r>
            <a:endParaRPr lang="nl-NL" dirty="0"/>
          </a:p>
          <a:p>
            <a:r>
              <a:rPr lang="nl-NL" i="1" dirty="0"/>
              <a:t>Gateway</a:t>
            </a:r>
          </a:p>
          <a:p>
            <a:r>
              <a:rPr lang="nl-NL" dirty="0"/>
              <a:t>Proxy </a:t>
            </a:r>
            <a:r>
              <a:rPr lang="nl-NL" dirty="0" err="1"/>
              <a:t>between</a:t>
            </a:r>
            <a:r>
              <a:rPr lang="nl-NL" dirty="0"/>
              <a:t> </a:t>
            </a:r>
            <a:r>
              <a:rPr lang="nl-NL" dirty="0" err="1"/>
              <a:t>frontend</a:t>
            </a:r>
            <a:r>
              <a:rPr lang="nl-NL" dirty="0"/>
              <a:t> </a:t>
            </a:r>
            <a:r>
              <a:rPr lang="nl-NL" dirty="0" err="1"/>
              <a:t>and</a:t>
            </a:r>
            <a:r>
              <a:rPr lang="nl-NL" dirty="0"/>
              <a:t> backend</a:t>
            </a:r>
          </a:p>
          <a:p>
            <a:r>
              <a:rPr lang="nl-NL" dirty="0" err="1"/>
              <a:t>Decouples</a:t>
            </a:r>
            <a:r>
              <a:rPr lang="nl-NL" dirty="0"/>
              <a:t> </a:t>
            </a:r>
            <a:r>
              <a:rPr lang="nl-NL" dirty="0" err="1"/>
              <a:t>the</a:t>
            </a:r>
            <a:r>
              <a:rPr lang="nl-NL" dirty="0"/>
              <a:t> backend </a:t>
            </a:r>
            <a:r>
              <a:rPr lang="nl-NL" dirty="0" err="1"/>
              <a:t>from</a:t>
            </a:r>
            <a:r>
              <a:rPr lang="nl-NL" dirty="0"/>
              <a:t> </a:t>
            </a:r>
            <a:r>
              <a:rPr lang="nl-NL" dirty="0" err="1"/>
              <a:t>the</a:t>
            </a:r>
            <a:r>
              <a:rPr lang="nl-NL" dirty="0"/>
              <a:t> </a:t>
            </a:r>
            <a:r>
              <a:rPr lang="nl-NL" dirty="0" err="1"/>
              <a:t>connected</a:t>
            </a:r>
            <a:r>
              <a:rPr lang="nl-NL" dirty="0"/>
              <a:t> </a:t>
            </a:r>
            <a:r>
              <a:rPr lang="nl-NL" dirty="0" err="1"/>
              <a:t>experiences</a:t>
            </a:r>
            <a:endParaRPr lang="nl-NL" dirty="0"/>
          </a:p>
          <a:p>
            <a:r>
              <a:rPr lang="nl-NL" dirty="0" err="1"/>
              <a:t>Allows</a:t>
            </a:r>
            <a:r>
              <a:rPr lang="nl-NL" dirty="0"/>
              <a:t> </a:t>
            </a:r>
            <a:r>
              <a:rPr lang="nl-NL" dirty="0" err="1"/>
              <a:t>to</a:t>
            </a:r>
            <a:r>
              <a:rPr lang="nl-NL" dirty="0"/>
              <a:t> </a:t>
            </a:r>
            <a:r>
              <a:rPr lang="nl-NL" dirty="0" err="1"/>
              <a:t>implement</a:t>
            </a:r>
            <a:r>
              <a:rPr lang="nl-NL" dirty="0"/>
              <a:t> governance </a:t>
            </a:r>
            <a:r>
              <a:rPr lang="nl-NL" dirty="0" err="1"/>
              <a:t>and</a:t>
            </a:r>
            <a:r>
              <a:rPr lang="nl-NL" dirty="0"/>
              <a:t> security </a:t>
            </a:r>
            <a:r>
              <a:rPr lang="nl-NL" dirty="0" err="1"/>
              <a:t>controls</a:t>
            </a:r>
            <a:r>
              <a:rPr lang="nl-NL" dirty="0"/>
              <a:t> without </a:t>
            </a:r>
            <a:r>
              <a:rPr lang="nl-NL" dirty="0" err="1"/>
              <a:t>touching</a:t>
            </a:r>
            <a:r>
              <a:rPr lang="nl-NL" dirty="0"/>
              <a:t> </a:t>
            </a:r>
            <a:r>
              <a:rPr lang="nl-NL" dirty="0" err="1"/>
              <a:t>the</a:t>
            </a:r>
            <a:r>
              <a:rPr lang="nl-NL" dirty="0"/>
              <a:t> backend</a:t>
            </a:r>
          </a:p>
          <a:p>
            <a:r>
              <a:rPr lang="nl-NL" i="1" dirty="0"/>
              <a:t>Developer Portal</a:t>
            </a:r>
          </a:p>
          <a:p>
            <a:r>
              <a:rPr lang="nl-NL" i="0" dirty="0" err="1"/>
              <a:t>Allows</a:t>
            </a:r>
            <a:r>
              <a:rPr lang="nl-NL" i="0" dirty="0"/>
              <a:t> app developers </a:t>
            </a:r>
            <a:r>
              <a:rPr lang="nl-NL" i="0" dirty="0" err="1"/>
              <a:t>to</a:t>
            </a:r>
            <a:r>
              <a:rPr lang="nl-NL" i="0" dirty="0"/>
              <a:t> check </a:t>
            </a:r>
            <a:r>
              <a:rPr lang="nl-NL" i="0" dirty="0" err="1"/>
              <a:t>which</a:t>
            </a:r>
            <a:r>
              <a:rPr lang="nl-NL" i="0" dirty="0"/>
              <a:t> APIs are </a:t>
            </a:r>
            <a:r>
              <a:rPr lang="nl-NL" i="0" dirty="0" err="1"/>
              <a:t>available</a:t>
            </a:r>
            <a:endParaRPr lang="nl-NL" i="0" dirty="0"/>
          </a:p>
          <a:p>
            <a:r>
              <a:rPr lang="nl-NL" i="0" dirty="0" err="1"/>
              <a:t>Can</a:t>
            </a:r>
            <a:r>
              <a:rPr lang="nl-NL" i="0" dirty="0"/>
              <a:t> </a:t>
            </a:r>
            <a:r>
              <a:rPr lang="nl-NL" i="0" dirty="0" err="1"/>
              <a:t>request</a:t>
            </a:r>
            <a:r>
              <a:rPr lang="nl-NL" i="0" dirty="0"/>
              <a:t> access</a:t>
            </a:r>
          </a:p>
          <a:p>
            <a:r>
              <a:rPr lang="nl-NL" i="0" dirty="0" err="1"/>
              <a:t>Allows</a:t>
            </a:r>
            <a:r>
              <a:rPr lang="nl-NL" i="0" dirty="0"/>
              <a:t> </a:t>
            </a:r>
            <a:r>
              <a:rPr lang="nl-NL" i="0" dirty="0" err="1"/>
              <a:t>for</a:t>
            </a:r>
            <a:r>
              <a:rPr lang="nl-NL" i="0" dirty="0"/>
              <a:t> easy </a:t>
            </a:r>
            <a:r>
              <a:rPr lang="nl-NL" i="0" dirty="0" err="1"/>
              <a:t>getting</a:t>
            </a:r>
            <a:r>
              <a:rPr lang="nl-NL" i="0" dirty="0"/>
              <a:t> </a:t>
            </a:r>
            <a:r>
              <a:rPr lang="nl-NL" i="0" dirty="0" err="1"/>
              <a:t>started</a:t>
            </a:r>
            <a:r>
              <a:rPr lang="nl-NL" i="0" dirty="0"/>
              <a:t> </a:t>
            </a:r>
            <a:r>
              <a:rPr lang="nl-NL" i="0" dirty="0" err="1"/>
              <a:t>with</a:t>
            </a:r>
            <a:r>
              <a:rPr lang="nl-NL" i="0" dirty="0"/>
              <a:t> </a:t>
            </a:r>
            <a:r>
              <a:rPr lang="nl-NL" i="0" dirty="0" err="1"/>
              <a:t>testing</a:t>
            </a:r>
            <a:r>
              <a:rPr lang="nl-NL" i="0" dirty="0"/>
              <a:t>, sample </a:t>
            </a:r>
            <a:r>
              <a:rPr lang="nl-NL" i="0" dirty="0" err="1"/>
              <a:t>requests</a:t>
            </a:r>
            <a:r>
              <a:rPr lang="nl-NL" i="0" dirty="0"/>
              <a:t>, </a:t>
            </a:r>
            <a:r>
              <a:rPr lang="nl-NL" i="0" dirty="0" err="1"/>
              <a:t>and</a:t>
            </a:r>
            <a:r>
              <a:rPr lang="nl-NL" i="0" dirty="0"/>
              <a:t> code samples</a:t>
            </a:r>
          </a:p>
          <a:p>
            <a:endParaRPr lang="nl-NL" dirty="0"/>
          </a:p>
          <a:p>
            <a:r>
              <a:rPr lang="nl-NL" dirty="0"/>
              <a:t>Rustig spreken!</a:t>
            </a:r>
          </a:p>
          <a:p>
            <a:r>
              <a:rPr lang="en-GB" dirty="0"/>
              <a:t>3 minute</a:t>
            </a:r>
          </a:p>
          <a:p>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9</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spreken!</a:t>
            </a:r>
          </a:p>
          <a:p>
            <a:r>
              <a:rPr lang="en-GB" dirty="0"/>
              <a:t>3 </a:t>
            </a:r>
            <a:r>
              <a:rPr lang="en-GB" dirty="0" err="1"/>
              <a:t>minuten</a:t>
            </a:r>
            <a:endParaRPr lang="nl-NL" dirty="0"/>
          </a:p>
        </p:txBody>
      </p:sp>
      <p:sp>
        <p:nvSpPr>
          <p:cNvPr id="4" name="Slide Number Placeholder 3"/>
          <p:cNvSpPr>
            <a:spLocks noGrp="1"/>
          </p:cNvSpPr>
          <p:nvPr>
            <p:ph type="sldNum" sz="quarter" idx="5"/>
          </p:nvPr>
        </p:nvSpPr>
        <p:spPr/>
        <p:txBody>
          <a:bodyPr/>
          <a:lstStyle/>
          <a:p>
            <a:fld id="{2C9DB0BE-D681-40E5-B730-42AADA87D32E}" type="slidenum">
              <a:rPr lang="nl-NL" smtClean="0"/>
              <a:t>10</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a:t>
            </a:r>
          </a:p>
        </p:txBody>
      </p:sp>
      <p:sp>
        <p:nvSpPr>
          <p:cNvPr id="4" name="Slide Number Placeholder 3"/>
          <p:cNvSpPr>
            <a:spLocks noGrp="1"/>
          </p:cNvSpPr>
          <p:nvPr>
            <p:ph type="sldNum" sz="quarter" idx="10"/>
          </p:nvPr>
        </p:nvSpPr>
        <p:spPr/>
        <p:txBody>
          <a:bodyPr/>
          <a:lstStyle/>
          <a:p>
            <a:fld id="{4D80EB3E-5A84-6942-8D29-EE544E5A0995}" type="slidenum">
              <a:rPr lang="en-US" smtClean="0"/>
              <a:t>11</a:t>
            </a:fld>
            <a:endParaRPr lang="en-US"/>
          </a:p>
        </p:txBody>
      </p:sp>
    </p:spTree>
    <p:extLst>
      <p:ext uri="{BB962C8B-B14F-4D97-AF65-F5344CB8AC3E}">
        <p14:creationId xmlns:p14="http://schemas.microsoft.com/office/powerpoint/2010/main" val="3863911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3094-B357-4604-AD61-4DAF5563C3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44756C13-9BED-4F62-B3F8-F7E28DC27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ADF454E3-A9F6-4F09-BB0B-BDD5A5387965}"/>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5" name="Footer Placeholder 4">
            <a:extLst>
              <a:ext uri="{FF2B5EF4-FFF2-40B4-BE49-F238E27FC236}">
                <a16:creationId xmlns:a16="http://schemas.microsoft.com/office/drawing/2014/main" id="{52F66DEB-B2CF-4CA0-ABEC-8A9A4381965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53ACEB2F-4354-425B-8715-87C8E89ED0E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759374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5411788"/>
          </a:xfrm>
        </p:spPr>
        <p:txBody>
          <a:bodyPr anchor="ctr">
            <a:normAutofit/>
          </a:bodyPr>
          <a:lstStyle>
            <a:lvl1pPr>
              <a:defRPr lang="en-NL" sz="60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166561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5DA9-1A98-4686-BB5B-814322F4AD47}"/>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A39B4037-7A4A-4384-BE2D-2DA395F6C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0FF72D5-A0BA-484C-B089-42D46786BF86}"/>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5" name="Footer Placeholder 4">
            <a:extLst>
              <a:ext uri="{FF2B5EF4-FFF2-40B4-BE49-F238E27FC236}">
                <a16:creationId xmlns:a16="http://schemas.microsoft.com/office/drawing/2014/main" id="{AD9AD2AD-0FDB-4449-B372-27DD2412081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DFEFA7C-ABC0-4494-8BC6-A54D2D48507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73349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36A39D-C168-4465-9B46-8F14734DAB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DAA6CD48-DCD0-4DAB-BBDA-F31EA1154D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0A4538D0-3720-4020-BC79-BB90653E40A4}"/>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5" name="Footer Placeholder 4">
            <a:extLst>
              <a:ext uri="{FF2B5EF4-FFF2-40B4-BE49-F238E27FC236}">
                <a16:creationId xmlns:a16="http://schemas.microsoft.com/office/drawing/2014/main" id="{C45A4044-D15A-4411-B7C6-B765E3E586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7388C63-0AB8-4F72-AB7A-BB25E97E641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926681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59082" y="424166"/>
            <a:ext cx="11336039" cy="758022"/>
          </a:xfrm>
          <a:prstGeom prst="rect">
            <a:avLst/>
          </a:prstGeom>
        </p:spPr>
        <p:txBody>
          <a:bodyPr vert="horz" wrap="square" lIns="0" tIns="0" rIns="0" bIns="0" rtlCol="0" anchor="t">
            <a:noAutofit/>
          </a:bodyPr>
          <a:lstStyle>
            <a:lvl1pPr>
              <a:defRPr sz="3200">
                <a:solidFill>
                  <a:srgbClr val="000000"/>
                </a:solidFill>
              </a:defRPr>
            </a:lvl1pPr>
          </a:lstStyle>
          <a:p>
            <a:r>
              <a:rPr lang="en-US"/>
              <a:t>Title</a:t>
            </a:r>
          </a:p>
        </p:txBody>
      </p:sp>
    </p:spTree>
    <p:extLst>
      <p:ext uri="{BB962C8B-B14F-4D97-AF65-F5344CB8AC3E}">
        <p14:creationId xmlns:p14="http://schemas.microsoft.com/office/powerpoint/2010/main" val="407251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278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5052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4111871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1727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F8A5-01A4-4603-986F-092FE964A3EF}"/>
              </a:ext>
            </a:extLst>
          </p:cNvPr>
          <p:cNvSpPr>
            <a:spLocks noGrp="1"/>
          </p:cNvSpPr>
          <p:nvPr>
            <p:ph type="title"/>
          </p:nvPr>
        </p:nvSpPr>
        <p:spPr/>
        <p:txBody>
          <a:body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F7304700-5445-4C58-B6C5-34A9AEF000C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A1A9CBD6-B2EA-4D9C-A02B-B45A08C14A6B}"/>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5" name="Footer Placeholder 4">
            <a:extLst>
              <a:ext uri="{FF2B5EF4-FFF2-40B4-BE49-F238E27FC236}">
                <a16:creationId xmlns:a16="http://schemas.microsoft.com/office/drawing/2014/main" id="{535D0EFC-A16C-4FDC-ACDB-9D4E56EB94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EA2DEDC-A50F-4831-9A5E-3C26DC0A1C7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00463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E7DFE-F084-40D8-B6C8-674D1B8C4E0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NL" dirty="0"/>
          </a:p>
        </p:txBody>
      </p:sp>
      <p:sp>
        <p:nvSpPr>
          <p:cNvPr id="4" name="Date Placeholder 3">
            <a:extLst>
              <a:ext uri="{FF2B5EF4-FFF2-40B4-BE49-F238E27FC236}">
                <a16:creationId xmlns:a16="http://schemas.microsoft.com/office/drawing/2014/main" id="{08D06B8E-BF0F-4032-B72E-6307AF172F06}"/>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5" name="Footer Placeholder 4">
            <a:extLst>
              <a:ext uri="{FF2B5EF4-FFF2-40B4-BE49-F238E27FC236}">
                <a16:creationId xmlns:a16="http://schemas.microsoft.com/office/drawing/2014/main" id="{83E7BE0B-00E7-47A7-9F57-E9E838527EDF}"/>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2591B46-4551-4DD4-9726-8CE5D53F3204}"/>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3392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9584E-8BDD-4756-80D4-2CE632193D85}"/>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C9D8D2C-B27B-4ABC-9C39-41965271FC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B8F5DDF6-C529-42A7-B553-517FCBBF7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9B405F5D-04AD-4599-B46C-155DD392F186}"/>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6" name="Footer Placeholder 5">
            <a:extLst>
              <a:ext uri="{FF2B5EF4-FFF2-40B4-BE49-F238E27FC236}">
                <a16:creationId xmlns:a16="http://schemas.microsoft.com/office/drawing/2014/main" id="{B34B5E8B-D0FF-40C0-97B4-867DF17180A1}"/>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9CC94DA0-DECA-41E4-B80B-938771EA9031}"/>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83564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430-FF43-48DF-A2E9-E7103A7058B7}"/>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DEF6292-D563-4F85-B2CC-056649DB3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1294F4-5C2E-4083-9C13-AB7B62AFC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4BCA8C98-5548-4DA4-A15A-AC97FD8DC0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5E318C-F287-44A3-91C1-1A92A2DA70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244F8DF5-DEDD-45CC-AD48-9AE52BBA2054}"/>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8" name="Footer Placeholder 7">
            <a:extLst>
              <a:ext uri="{FF2B5EF4-FFF2-40B4-BE49-F238E27FC236}">
                <a16:creationId xmlns:a16="http://schemas.microsoft.com/office/drawing/2014/main" id="{2A570A3C-3513-464C-88D6-444F9E9867FD}"/>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498AFE8-E065-40B2-8341-10DCE61DA3A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15120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ECEC-3B12-427B-969F-C60B718FD765}"/>
              </a:ext>
            </a:extLst>
          </p:cNvPr>
          <p:cNvSpPr>
            <a:spLocks noGrp="1"/>
          </p:cNvSpPr>
          <p:nvPr>
            <p:ph type="title"/>
          </p:nvPr>
        </p:nvSpPr>
        <p:spPr/>
        <p:txBody>
          <a:bodyPr/>
          <a:lstStyle/>
          <a:p>
            <a:r>
              <a:rPr lang="en-US" dirty="0"/>
              <a:t>Click to edit Master title style</a:t>
            </a:r>
            <a:endParaRPr lang="en-NL" dirty="0"/>
          </a:p>
        </p:txBody>
      </p:sp>
      <p:sp>
        <p:nvSpPr>
          <p:cNvPr id="3" name="Date Placeholder 2">
            <a:extLst>
              <a:ext uri="{FF2B5EF4-FFF2-40B4-BE49-F238E27FC236}">
                <a16:creationId xmlns:a16="http://schemas.microsoft.com/office/drawing/2014/main" id="{5C6E42A9-19E5-4624-AF61-EBD730A192F7}"/>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4" name="Footer Placeholder 3">
            <a:extLst>
              <a:ext uri="{FF2B5EF4-FFF2-40B4-BE49-F238E27FC236}">
                <a16:creationId xmlns:a16="http://schemas.microsoft.com/office/drawing/2014/main" id="{59E2DA4E-7B7F-4A07-86F3-5B7E7F1BD2B5}"/>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AEB592C-D0E2-4F38-81AC-4E1EEBC2F1C7}"/>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71721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C95B-5C86-4F9E-ACE4-860A8B23BF11}"/>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3" name="Footer Placeholder 2">
            <a:extLst>
              <a:ext uri="{FF2B5EF4-FFF2-40B4-BE49-F238E27FC236}">
                <a16:creationId xmlns:a16="http://schemas.microsoft.com/office/drawing/2014/main" id="{D6E2A4F4-A7DA-4180-A948-F1383AC1ECF7}"/>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584E352-9625-4FD4-88F7-8E024D345E8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150234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1600200"/>
          </a:xfrm>
        </p:spPr>
        <p:txBody>
          <a:bodyPr anchor="b">
            <a:normAutofit/>
          </a:bodyPr>
          <a:lstStyle>
            <a:lvl1pPr>
              <a:defRPr lang="en-NL" sz="28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Text Placeholder 3">
            <a:extLst>
              <a:ext uri="{FF2B5EF4-FFF2-40B4-BE49-F238E27FC236}">
                <a16:creationId xmlns:a16="http://schemas.microsoft.com/office/drawing/2014/main" id="{4BEEAD39-1E5D-42F1-9147-DEB2C8056FCE}"/>
              </a:ext>
            </a:extLst>
          </p:cNvPr>
          <p:cNvSpPr>
            <a:spLocks noGrp="1"/>
          </p:cNvSpPr>
          <p:nvPr>
            <p:ph type="body" sz="half" idx="2"/>
          </p:nvPr>
        </p:nvSpPr>
        <p:spPr>
          <a:xfrm>
            <a:off x="839788" y="2057400"/>
            <a:ext cx="3932237" cy="3811588"/>
          </a:xfrm>
        </p:spPr>
        <p:txBody>
          <a:bodyPr>
            <a:normAutofit/>
          </a:bodyPr>
          <a:lstStyle>
            <a:lvl1pPr marL="0" indent="0">
              <a:buNone/>
              <a:defRPr lang="en-US" dirty="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80725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E2757-3BE4-4DB7-9156-9E97D50A37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14864B31-42E3-4363-AEAF-0B120997BF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1B6E55C2-2A68-4DE8-94DF-75EB3D8FC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F023E0C-4446-4F6D-82DD-41CF8E7E7511}"/>
              </a:ext>
            </a:extLst>
          </p:cNvPr>
          <p:cNvSpPr>
            <a:spLocks noGrp="1"/>
          </p:cNvSpPr>
          <p:nvPr>
            <p:ph type="dt" sz="half" idx="10"/>
          </p:nvPr>
        </p:nvSpPr>
        <p:spPr/>
        <p:txBody>
          <a:bodyPr/>
          <a:lstStyle/>
          <a:p>
            <a:fld id="{D61E2CAE-0AF7-43DC-968F-45E6B956AA4B}" type="datetimeFigureOut">
              <a:rPr lang="en-NL" smtClean="0"/>
              <a:t>12/12/2020</a:t>
            </a:fld>
            <a:endParaRPr lang="en-NL"/>
          </a:p>
        </p:txBody>
      </p:sp>
      <p:sp>
        <p:nvSpPr>
          <p:cNvPr id="6" name="Footer Placeholder 5">
            <a:extLst>
              <a:ext uri="{FF2B5EF4-FFF2-40B4-BE49-F238E27FC236}">
                <a16:creationId xmlns:a16="http://schemas.microsoft.com/office/drawing/2014/main" id="{B97509FF-C794-486A-B998-87F2C0830E4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422FFF7-BF6C-4711-843B-4BB5EB23C22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059534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402C9B-80E2-4CC6-BCCB-09773E94317A}"/>
              </a:ext>
            </a:extLst>
          </p:cNvPr>
          <p:cNvSpPr>
            <a:spLocks noGrp="1"/>
          </p:cNvSpPr>
          <p:nvPr>
            <p:ph type="title"/>
          </p:nvPr>
        </p:nvSpPr>
        <p:spPr>
          <a:xfrm>
            <a:off x="252723" y="78115"/>
            <a:ext cx="11817893" cy="964943"/>
          </a:xfrm>
          <a:prstGeom prst="rect">
            <a:avLst/>
          </a:prstGeom>
        </p:spPr>
        <p:txBody>
          <a:bodyPr vert="horz" lIns="91440" tIns="45720" rIns="91440" bIns="45720" rtlCol="0" anchor="ctr">
            <a:normAutofit/>
          </a:bodyPr>
          <a:lstStyle/>
          <a:p>
            <a:r>
              <a:rPr lang="en-US" dirty="0"/>
              <a:t>Click to edit Master title style</a:t>
            </a:r>
            <a:endParaRPr lang="en-NL" dirty="0"/>
          </a:p>
        </p:txBody>
      </p:sp>
      <p:sp>
        <p:nvSpPr>
          <p:cNvPr id="3" name="Text Placeholder 2">
            <a:extLst>
              <a:ext uri="{FF2B5EF4-FFF2-40B4-BE49-F238E27FC236}">
                <a16:creationId xmlns:a16="http://schemas.microsoft.com/office/drawing/2014/main" id="{76D68C14-B504-4A27-956E-722C2041F8A8}"/>
              </a:ext>
            </a:extLst>
          </p:cNvPr>
          <p:cNvSpPr>
            <a:spLocks noGrp="1"/>
          </p:cNvSpPr>
          <p:nvPr>
            <p:ph type="body" idx="1"/>
          </p:nvPr>
        </p:nvSpPr>
        <p:spPr>
          <a:xfrm>
            <a:off x="252723" y="1098198"/>
            <a:ext cx="11817893" cy="50787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B1863A8A-55E2-4A4B-B99C-26BD58DFE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E2CAE-0AF7-43DC-968F-45E6B956AA4B}" type="datetimeFigureOut">
              <a:rPr lang="en-NL" smtClean="0"/>
              <a:t>12/12/2020</a:t>
            </a:fld>
            <a:endParaRPr lang="en-NL"/>
          </a:p>
        </p:txBody>
      </p:sp>
      <p:sp>
        <p:nvSpPr>
          <p:cNvPr id="5" name="Footer Placeholder 4">
            <a:extLst>
              <a:ext uri="{FF2B5EF4-FFF2-40B4-BE49-F238E27FC236}">
                <a16:creationId xmlns:a16="http://schemas.microsoft.com/office/drawing/2014/main" id="{0A1120F9-0192-438A-9802-34696E7C7D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7" name="TextBox 6">
            <a:extLst>
              <a:ext uri="{FF2B5EF4-FFF2-40B4-BE49-F238E27FC236}">
                <a16:creationId xmlns:a16="http://schemas.microsoft.com/office/drawing/2014/main" id="{A3A6A843-5F1C-49C9-9055-DB84A574AFAA}"/>
              </a:ext>
            </a:extLst>
          </p:cNvPr>
          <p:cNvSpPr txBox="1"/>
          <p:nvPr userDrawn="1"/>
        </p:nvSpPr>
        <p:spPr>
          <a:xfrm>
            <a:off x="10978534" y="6408107"/>
            <a:ext cx="1103187" cy="261610"/>
          </a:xfrm>
          <a:prstGeom prst="rect">
            <a:avLst/>
          </a:prstGeom>
          <a:noFill/>
        </p:spPr>
        <p:txBody>
          <a:bodyPr wrap="none" rtlCol="0">
            <a:spAutoFit/>
          </a:bodyPr>
          <a:lstStyle/>
          <a:p>
            <a:r>
              <a:rPr lang="en-US" sz="1100" dirty="0">
                <a:solidFill>
                  <a:schemeClr val="accent3"/>
                </a:solidFill>
              </a:rPr>
              <a:t>@</a:t>
            </a:r>
            <a:r>
              <a:rPr lang="en-US" sz="1100" dirty="0" err="1">
                <a:solidFill>
                  <a:schemeClr val="accent3"/>
                </a:solidFill>
              </a:rPr>
              <a:t>egrootenboer</a:t>
            </a:r>
            <a:endParaRPr lang="en-NL" sz="1100" dirty="0">
              <a:solidFill>
                <a:schemeClr val="accent3"/>
              </a:solidFill>
            </a:endParaRPr>
          </a:p>
        </p:txBody>
      </p:sp>
    </p:spTree>
    <p:extLst>
      <p:ext uri="{BB962C8B-B14F-4D97-AF65-F5344CB8AC3E}">
        <p14:creationId xmlns:p14="http://schemas.microsoft.com/office/powerpoint/2010/main" val="2878107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39.png"/><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8" Type="http://schemas.openxmlformats.org/officeDocument/2006/relationships/image" Target="../media/image40.jpe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6.xml"/><Relationship Id="rId1" Type="http://schemas.openxmlformats.org/officeDocument/2006/relationships/slideLayout" Target="../slideLayouts/slideLayout6.xml"/><Relationship Id="rId5" Type="http://schemas.openxmlformats.org/officeDocument/2006/relationships/image" Target="../media/image75.png"/><Relationship Id="rId4" Type="http://schemas.openxmlformats.org/officeDocument/2006/relationships/image" Target="../media/image74.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hyperlink" Target="https://www.akamai.com/us/en/about/news/press/2019-press/state-of-the-internet-security-retail-attacks-and-api-traffic.jsp"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darkreading.com/application-security/why-you-need-to-think-about-api-security/a/d-id/1335861"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wired.com/story/i-scraped-millions-of-venmo-payments-your-data-is-at-risk/"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economictimes.indiatimes.com/tech/internet/data-breach-at-justdial-leaks-100-million-user-details/articleshow/68930607.cms" TargetMode="External"/><Relationship Id="rId5" Type="http://schemas.openxmlformats.org/officeDocument/2006/relationships/hyperlink" Target="https://www.siliconrepublic.com/enterprise/us-postal-service-data-breach" TargetMode="External"/><Relationship Id="rId4" Type="http://schemas.openxmlformats.org/officeDocument/2006/relationships/hyperlink" Target="https://www.nytimes.com/2018/09/28/technology/facebook-hack-data-breach.ht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7000" b="-27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9ADE5B-55E9-485D-8E7E-BB3EA9D2B065}"/>
              </a:ext>
            </a:extLst>
          </p:cNvPr>
          <p:cNvPicPr>
            <a:picLocks noChangeAspect="1"/>
          </p:cNvPicPr>
          <p:nvPr/>
        </p:nvPicPr>
        <p:blipFill>
          <a:blip r:embed="rId4"/>
          <a:stretch>
            <a:fillRect/>
          </a:stretch>
        </p:blipFill>
        <p:spPr>
          <a:xfrm>
            <a:off x="161928" y="6310865"/>
            <a:ext cx="2010599" cy="398877"/>
          </a:xfrm>
          <a:prstGeom prst="rect">
            <a:avLst/>
          </a:prstGeom>
        </p:spPr>
      </p:pic>
      <p:sp>
        <p:nvSpPr>
          <p:cNvPr id="7" name="Title 2"/>
          <p:cNvSpPr>
            <a:spLocks noGrp="1"/>
          </p:cNvSpPr>
          <p:nvPr>
            <p:ph type="ctrTitle"/>
          </p:nvPr>
        </p:nvSpPr>
        <p:spPr>
          <a:xfrm>
            <a:off x="1792770" y="148258"/>
            <a:ext cx="9142703" cy="888062"/>
          </a:xfrm>
        </p:spPr>
        <p:txBody>
          <a:bodyPr>
            <a:noAutofit/>
          </a:bodyPr>
          <a:lstStyle/>
          <a:p>
            <a: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Building better security for your API platform </a:t>
            </a:r>
            <a:br>
              <a:rPr kumimoji="0" lang="en-US" sz="28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br>
            <a:r>
              <a:rPr kumimoji="0" lang="en-US" sz="2000" b="0" i="0" u="none" strike="noStrike" kern="1200" cap="none" spc="-100" normalizeH="0" baseline="0" noProof="0" dirty="0">
                <a:ln w="3175">
                  <a:noFill/>
                </a:ln>
                <a:solidFill>
                  <a:prstClr val="white"/>
                </a:solidFill>
                <a:effectLst/>
                <a:uLnTx/>
                <a:uFillTx/>
                <a:latin typeface="Segoe UI Black" panose="020B0A02040204020203" pitchFamily="34" charset="0"/>
                <a:ea typeface="Segoe UI Black" panose="020B0A02040204020203" pitchFamily="34" charset="0"/>
              </a:rPr>
              <a:t>Using Azure API Management</a:t>
            </a:r>
            <a:endParaRPr lang="nl-NL" sz="3600" dirty="0"/>
          </a:p>
        </p:txBody>
      </p:sp>
      <p:sp>
        <p:nvSpPr>
          <p:cNvPr id="8" name="Text Placeholder 4"/>
          <p:cNvSpPr>
            <a:spLocks noGrp="1"/>
          </p:cNvSpPr>
          <p:nvPr>
            <p:ph type="subTitle" idx="1"/>
          </p:nvPr>
        </p:nvSpPr>
        <p:spPr>
          <a:xfrm>
            <a:off x="1524648" y="1160131"/>
            <a:ext cx="9142703" cy="641714"/>
          </a:xfrm>
        </p:spPr>
        <p:txBody>
          <a:bodyPr/>
          <a:lstStyle/>
          <a:p>
            <a:r>
              <a:rPr lang="en-US" sz="3300" b="1" i="1" dirty="0">
                <a:latin typeface="Segoe UI Light"/>
              </a:rPr>
              <a:t>Eldert Grootenboer</a:t>
            </a:r>
          </a:p>
        </p:txBody>
      </p:sp>
    </p:spTree>
    <p:extLst>
      <p:ext uri="{BB962C8B-B14F-4D97-AF65-F5344CB8AC3E}">
        <p14:creationId xmlns:p14="http://schemas.microsoft.com/office/powerpoint/2010/main" val="274374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sp>
        <p:nvSpPr>
          <p:cNvPr id="31" name="TextBox 30">
            <a:extLst>
              <a:ext uri="{FF2B5EF4-FFF2-40B4-BE49-F238E27FC236}">
                <a16:creationId xmlns:a16="http://schemas.microsoft.com/office/drawing/2014/main" id="{9BAE385C-27EE-6048-8456-B61244449F84}"/>
              </a:ext>
            </a:extLst>
          </p:cNvPr>
          <p:cNvSpPr txBox="1"/>
          <p:nvPr/>
        </p:nvSpPr>
        <p:spPr>
          <a:xfrm flipH="1">
            <a:off x="111705" y="1910730"/>
            <a:ext cx="2242310" cy="1423980"/>
          </a:xfrm>
          <a:prstGeom prst="rect">
            <a:avLst/>
          </a:prstGeom>
          <a:noFill/>
        </p:spPr>
        <p:txBody>
          <a:bodyPr wrap="square" lIns="182880" tIns="146304" rIns="182880" bIns="146304" rtlCol="0">
            <a:spAutoFit/>
          </a:bodyPr>
          <a:lstStyle/>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Abstract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Secure and protect</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Smarter services</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Manage lifecycle</a:t>
            </a:r>
          </a:p>
          <a:p>
            <a:pPr marR="0" indent="0" fontAlgn="auto">
              <a:lnSpc>
                <a:spcPct val="100000"/>
              </a:lnSpc>
              <a:spcBef>
                <a:spcPts val="0"/>
              </a:spcBef>
              <a:spcAft>
                <a:spcPts val="100"/>
              </a:spcAft>
              <a:buClrTx/>
              <a:buSzTx/>
              <a:buFontTx/>
              <a:buNone/>
              <a:tabLst/>
              <a:defRPr/>
            </a:pPr>
            <a:r>
              <a:rPr lang="en-US" sz="1400" dirty="0">
                <a:solidFill>
                  <a:schemeClr val="bg1"/>
                </a:solidFill>
                <a:latin typeface="+mj-lt"/>
                <a:ea typeface="+mj-ea"/>
                <a:cs typeface="+mj-cs"/>
              </a:rPr>
              <a:t>Monitor and measure</a:t>
            </a:r>
          </a:p>
        </p:txBody>
      </p:sp>
      <p:sp>
        <p:nvSpPr>
          <p:cNvPr id="37" name="speech_2" title="Icon of a chat bubble">
            <a:extLst>
              <a:ext uri="{FF2B5EF4-FFF2-40B4-BE49-F238E27FC236}">
                <a16:creationId xmlns:a16="http://schemas.microsoft.com/office/drawing/2014/main" id="{07769F1A-8626-844A-A913-B55D8FEA4A3E}"/>
              </a:ext>
            </a:extLst>
          </p:cNvPr>
          <p:cNvSpPr>
            <a:spLocks noChangeAspect="1" noEditPoints="1"/>
          </p:cNvSpPr>
          <p:nvPr/>
        </p:nvSpPr>
        <p:spPr bwMode="auto">
          <a:xfrm>
            <a:off x="197529" y="1960246"/>
            <a:ext cx="2196475" cy="1732680"/>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bg2"/>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9" name="TextBox 38">
            <a:extLst>
              <a:ext uri="{FF2B5EF4-FFF2-40B4-BE49-F238E27FC236}">
                <a16:creationId xmlns:a16="http://schemas.microsoft.com/office/drawing/2014/main" id="{BFF88277-75EB-7E4D-88DC-01E4593BF7A9}"/>
              </a:ext>
            </a:extLst>
          </p:cNvPr>
          <p:cNvSpPr txBox="1"/>
          <p:nvPr/>
        </p:nvSpPr>
        <p:spPr>
          <a:xfrm flipH="1">
            <a:off x="9696324" y="2138998"/>
            <a:ext cx="2417229" cy="1195712"/>
          </a:xfrm>
          <a:prstGeom prst="rect">
            <a:avLst/>
          </a:prstGeom>
          <a:noFill/>
        </p:spPr>
        <p:txBody>
          <a:bodyPr wrap="square" lIns="274320" tIns="146304" rIns="182880" bIns="146304" numCol="1" rtlCol="0">
            <a:spAutoFit/>
          </a:bodyPr>
          <a:lstStyle/>
          <a:p>
            <a:pPr lvl="0">
              <a:spcAft>
                <a:spcPts val="100"/>
              </a:spcAft>
              <a:defRPr/>
            </a:pPr>
            <a:r>
              <a:rPr lang="en-US" sz="1400" dirty="0">
                <a:solidFill>
                  <a:schemeClr val="bg1"/>
                </a:solidFill>
                <a:latin typeface="+mj-lt"/>
                <a:ea typeface="+mj-ea"/>
                <a:cs typeface="+mj-cs"/>
              </a:rPr>
              <a:t>Discover</a:t>
            </a:r>
          </a:p>
          <a:p>
            <a:pPr lvl="0">
              <a:spcAft>
                <a:spcPts val="100"/>
              </a:spcAft>
              <a:defRPr/>
            </a:pPr>
            <a:r>
              <a:rPr lang="en-US" sz="1400" dirty="0">
                <a:solidFill>
                  <a:schemeClr val="bg1"/>
                </a:solidFill>
                <a:latin typeface="+mj-lt"/>
                <a:ea typeface="+mj-ea"/>
                <a:cs typeface="+mj-cs"/>
              </a:rPr>
              <a:t>Get access</a:t>
            </a:r>
          </a:p>
          <a:p>
            <a:pPr lvl="0">
              <a:spcAft>
                <a:spcPts val="100"/>
              </a:spcAft>
              <a:defRPr/>
            </a:pPr>
            <a:r>
              <a:rPr lang="en-US" sz="1400" dirty="0">
                <a:solidFill>
                  <a:schemeClr val="bg1"/>
                </a:solidFill>
                <a:latin typeface="+mj-lt"/>
                <a:ea typeface="+mj-ea"/>
                <a:cs typeface="+mj-cs"/>
              </a:rPr>
              <a:t>Try</a:t>
            </a:r>
          </a:p>
          <a:p>
            <a:pPr lvl="0">
              <a:spcAft>
                <a:spcPts val="100"/>
              </a:spcAft>
              <a:defRPr/>
            </a:pPr>
            <a:r>
              <a:rPr lang="en-US" sz="1400" dirty="0">
                <a:solidFill>
                  <a:schemeClr val="bg1"/>
                </a:solidFill>
                <a:latin typeface="+mj-lt"/>
                <a:ea typeface="+mj-ea"/>
                <a:cs typeface="+mj-cs"/>
              </a:rPr>
              <a:t>Code samples</a:t>
            </a:r>
          </a:p>
        </p:txBody>
      </p:sp>
      <p:sp>
        <p:nvSpPr>
          <p:cNvPr id="43" name="speech_2" title="Icon of a chat bubble">
            <a:extLst>
              <a:ext uri="{FF2B5EF4-FFF2-40B4-BE49-F238E27FC236}">
                <a16:creationId xmlns:a16="http://schemas.microsoft.com/office/drawing/2014/main" id="{D7856260-B387-5F46-BC6B-AF0B564E5D1D}"/>
              </a:ext>
            </a:extLst>
          </p:cNvPr>
          <p:cNvSpPr>
            <a:spLocks noChangeAspect="1" noEditPoints="1"/>
          </p:cNvSpPr>
          <p:nvPr/>
        </p:nvSpPr>
        <p:spPr bwMode="auto">
          <a:xfrm flipH="1">
            <a:off x="9792896" y="2185262"/>
            <a:ext cx="2192459" cy="1507664"/>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bg2"/>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1123346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0" presetClass="entr" presetSubtype="0" fill="hold" nodeType="withEffect">
                                  <p:stCondLst>
                                    <p:cond delay="0"/>
                                  </p:stCondLst>
                                  <p:childTnLst>
                                    <p:set>
                                      <p:cBhvr>
                                        <p:cTn id="20" dur="1" fill="hold">
                                          <p:stCondLst>
                                            <p:cond delay="0"/>
                                          </p:stCondLst>
                                        </p:cTn>
                                        <p:tgtEl>
                                          <p:spTgt spid="31">
                                            <p:txEl>
                                              <p:pRg st="0" end="0"/>
                                            </p:txEl>
                                          </p:spTgt>
                                        </p:tgtEl>
                                        <p:attrNameLst>
                                          <p:attrName>style.visibility</p:attrName>
                                        </p:attrNameLst>
                                      </p:cBhvr>
                                      <p:to>
                                        <p:strVal val="visible"/>
                                      </p:to>
                                    </p:set>
                                    <p:animEffect transition="in" filter="fade">
                                      <p:cBhvr>
                                        <p:cTn id="21" dur="500"/>
                                        <p:tgtEl>
                                          <p:spTgt spid="31">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1">
                                            <p:txEl>
                                              <p:pRg st="1" end="1"/>
                                            </p:txEl>
                                          </p:spTgt>
                                        </p:tgtEl>
                                        <p:attrNameLst>
                                          <p:attrName>style.visibility</p:attrName>
                                        </p:attrNameLst>
                                      </p:cBhvr>
                                      <p:to>
                                        <p:strVal val="visible"/>
                                      </p:to>
                                    </p:set>
                                    <p:animEffect transition="in" filter="fade">
                                      <p:cBhvr>
                                        <p:cTn id="26" dur="500"/>
                                        <p:tgtEl>
                                          <p:spTgt spid="31">
                                            <p:txEl>
                                              <p:pRg st="1" end="1"/>
                                            </p:txEl>
                                          </p:spTgt>
                                        </p:tgtEl>
                                      </p:cBhvr>
                                    </p:animEffect>
                                  </p:childTnLst>
                                </p:cTn>
                              </p:par>
                              <p:par>
                                <p:cTn id="27" presetID="9" presetClass="emph" presetSubtype="0" grpId="0" nodeType="withEffect">
                                  <p:stCondLst>
                                    <p:cond delay="0"/>
                                  </p:stCondLst>
                                  <p:childTnLst>
                                    <p:set>
                                      <p:cBhvr>
                                        <p:cTn id="28" dur="indefinite"/>
                                        <p:tgtEl>
                                          <p:spTgt spid="31">
                                            <p:txEl>
                                              <p:pRg st="0" end="0"/>
                                            </p:txEl>
                                          </p:spTgt>
                                        </p:tgtEl>
                                        <p:attrNameLst>
                                          <p:attrName>style.opacity</p:attrName>
                                        </p:attrNameLst>
                                      </p:cBhvr>
                                      <p:to>
                                        <p:strVal val="0.25"/>
                                      </p:to>
                                    </p:set>
                                    <p:animEffect filter="image" prLst="opacity: 0.25">
                                      <p:cBhvr rctx="IE">
                                        <p:cTn id="29" dur="indefinite"/>
                                        <p:tgtEl>
                                          <p:spTgt spid="31">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1">
                                            <p:txEl>
                                              <p:pRg st="2" end="2"/>
                                            </p:txEl>
                                          </p:spTgt>
                                        </p:tgtEl>
                                        <p:attrNameLst>
                                          <p:attrName>style.visibility</p:attrName>
                                        </p:attrNameLst>
                                      </p:cBhvr>
                                      <p:to>
                                        <p:strVal val="visible"/>
                                      </p:to>
                                    </p:set>
                                    <p:animEffect transition="in" filter="fade">
                                      <p:cBhvr>
                                        <p:cTn id="34" dur="500"/>
                                        <p:tgtEl>
                                          <p:spTgt spid="31">
                                            <p:txEl>
                                              <p:pRg st="2" end="2"/>
                                            </p:txEl>
                                          </p:spTgt>
                                        </p:tgtEl>
                                      </p:cBhvr>
                                    </p:animEffect>
                                  </p:childTnLst>
                                </p:cTn>
                              </p:par>
                              <p:par>
                                <p:cTn id="35" presetID="9" presetClass="emph" presetSubtype="0" grpId="0" nodeType="withEffect">
                                  <p:stCondLst>
                                    <p:cond delay="0"/>
                                  </p:stCondLst>
                                  <p:childTnLst>
                                    <p:set>
                                      <p:cBhvr>
                                        <p:cTn id="36" dur="indefinite"/>
                                        <p:tgtEl>
                                          <p:spTgt spid="31">
                                            <p:txEl>
                                              <p:pRg st="1" end="1"/>
                                            </p:txEl>
                                          </p:spTgt>
                                        </p:tgtEl>
                                        <p:attrNameLst>
                                          <p:attrName>style.opacity</p:attrName>
                                        </p:attrNameLst>
                                      </p:cBhvr>
                                      <p:to>
                                        <p:strVal val="0.25"/>
                                      </p:to>
                                    </p:set>
                                    <p:animEffect filter="image" prLst="opacity: 0.25">
                                      <p:cBhvr rctx="IE">
                                        <p:cTn id="37" dur="indefinite"/>
                                        <p:tgtEl>
                                          <p:spTgt spid="31">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1">
                                            <p:txEl>
                                              <p:pRg st="3" end="3"/>
                                            </p:txEl>
                                          </p:spTgt>
                                        </p:tgtEl>
                                        <p:attrNameLst>
                                          <p:attrName>style.visibility</p:attrName>
                                        </p:attrNameLst>
                                      </p:cBhvr>
                                      <p:to>
                                        <p:strVal val="visible"/>
                                      </p:to>
                                    </p:set>
                                    <p:animEffect transition="in" filter="fade">
                                      <p:cBhvr>
                                        <p:cTn id="42" dur="500"/>
                                        <p:tgtEl>
                                          <p:spTgt spid="31">
                                            <p:txEl>
                                              <p:pRg st="3" end="3"/>
                                            </p:txEl>
                                          </p:spTgt>
                                        </p:tgtEl>
                                      </p:cBhvr>
                                    </p:animEffect>
                                  </p:childTnLst>
                                </p:cTn>
                              </p:par>
                              <p:par>
                                <p:cTn id="43" presetID="9" presetClass="emph" presetSubtype="0" grpId="0" nodeType="withEffect">
                                  <p:stCondLst>
                                    <p:cond delay="0"/>
                                  </p:stCondLst>
                                  <p:childTnLst>
                                    <p:set>
                                      <p:cBhvr>
                                        <p:cTn id="44" dur="indefinite"/>
                                        <p:tgtEl>
                                          <p:spTgt spid="31">
                                            <p:txEl>
                                              <p:pRg st="2" end="2"/>
                                            </p:txEl>
                                          </p:spTgt>
                                        </p:tgtEl>
                                        <p:attrNameLst>
                                          <p:attrName>style.opacity</p:attrName>
                                        </p:attrNameLst>
                                      </p:cBhvr>
                                      <p:to>
                                        <p:strVal val="0.25"/>
                                      </p:to>
                                    </p:set>
                                    <p:animEffect filter="image" prLst="opacity: 0.25">
                                      <p:cBhvr rctx="IE">
                                        <p:cTn id="45" dur="indefinite"/>
                                        <p:tgtEl>
                                          <p:spTgt spid="31">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1">
                                            <p:txEl>
                                              <p:pRg st="4" end="4"/>
                                            </p:txEl>
                                          </p:spTgt>
                                        </p:tgtEl>
                                        <p:attrNameLst>
                                          <p:attrName>style.visibility</p:attrName>
                                        </p:attrNameLst>
                                      </p:cBhvr>
                                      <p:to>
                                        <p:strVal val="visible"/>
                                      </p:to>
                                    </p:set>
                                    <p:animEffect transition="in" filter="fade">
                                      <p:cBhvr>
                                        <p:cTn id="50" dur="500"/>
                                        <p:tgtEl>
                                          <p:spTgt spid="31">
                                            <p:txEl>
                                              <p:pRg st="4" end="4"/>
                                            </p:txEl>
                                          </p:spTgt>
                                        </p:tgtEl>
                                      </p:cBhvr>
                                    </p:animEffect>
                                  </p:childTnLst>
                                </p:cTn>
                              </p:par>
                              <p:par>
                                <p:cTn id="51" presetID="9" presetClass="emph" presetSubtype="0" grpId="0" nodeType="withEffect">
                                  <p:stCondLst>
                                    <p:cond delay="0"/>
                                  </p:stCondLst>
                                  <p:childTnLst>
                                    <p:set>
                                      <p:cBhvr>
                                        <p:cTn id="52" dur="indefinite"/>
                                        <p:tgtEl>
                                          <p:spTgt spid="31">
                                            <p:txEl>
                                              <p:pRg st="3" end="3"/>
                                            </p:txEl>
                                          </p:spTgt>
                                        </p:tgtEl>
                                        <p:attrNameLst>
                                          <p:attrName>style.opacity</p:attrName>
                                        </p:attrNameLst>
                                      </p:cBhvr>
                                      <p:to>
                                        <p:strVal val="0.25"/>
                                      </p:to>
                                    </p:set>
                                    <p:animEffect filter="image" prLst="opacity: 0.25">
                                      <p:cBhvr rctx="IE">
                                        <p:cTn id="53" dur="indefinite"/>
                                        <p:tgtEl>
                                          <p:spTgt spid="31">
                                            <p:txEl>
                                              <p:pRg st="3" end="3"/>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43"/>
                                        </p:tgtEl>
                                        <p:attrNameLst>
                                          <p:attrName>style.visibility</p:attrName>
                                        </p:attrNameLst>
                                      </p:cBhvr>
                                      <p:to>
                                        <p:strVal val="visible"/>
                                      </p:to>
                                    </p:set>
                                    <p:animEffect transition="in" filter="fade">
                                      <p:cBhvr>
                                        <p:cTn id="58" dur="500"/>
                                        <p:tgtEl>
                                          <p:spTgt spid="43"/>
                                        </p:tgtEl>
                                      </p:cBhvr>
                                    </p:animEffect>
                                  </p:childTnLst>
                                </p:cTn>
                              </p:par>
                              <p:par>
                                <p:cTn id="59" presetID="9" presetClass="emph" presetSubtype="0" grpId="0" nodeType="withEffect">
                                  <p:stCondLst>
                                    <p:cond delay="0"/>
                                  </p:stCondLst>
                                  <p:childTnLst>
                                    <p:set>
                                      <p:cBhvr>
                                        <p:cTn id="60" dur="indefinite"/>
                                        <p:tgtEl>
                                          <p:spTgt spid="31">
                                            <p:txEl>
                                              <p:pRg st="4" end="4"/>
                                            </p:txEl>
                                          </p:spTgt>
                                        </p:tgtEl>
                                        <p:attrNameLst>
                                          <p:attrName>style.opacity</p:attrName>
                                        </p:attrNameLst>
                                      </p:cBhvr>
                                      <p:to>
                                        <p:strVal val="0.25"/>
                                      </p:to>
                                    </p:set>
                                    <p:animEffect filter="image" prLst="opacity: 0.25">
                                      <p:cBhvr rctx="IE">
                                        <p:cTn id="61" dur="indefinite"/>
                                        <p:tgtEl>
                                          <p:spTgt spid="31">
                                            <p:txEl>
                                              <p:pRg st="4" end="4"/>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39">
                                            <p:txEl>
                                              <p:pRg st="0" end="0"/>
                                            </p:txEl>
                                          </p:spTgt>
                                        </p:tgtEl>
                                        <p:attrNameLst>
                                          <p:attrName>style.visibility</p:attrName>
                                        </p:attrNameLst>
                                      </p:cBhvr>
                                      <p:to>
                                        <p:strVal val="visible"/>
                                      </p:to>
                                    </p:set>
                                    <p:animEffect transition="in" filter="fade">
                                      <p:cBhvr>
                                        <p:cTn id="64" dur="500"/>
                                        <p:tgtEl>
                                          <p:spTgt spid="39">
                                            <p:txEl>
                                              <p:pRg st="0" end="0"/>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39">
                                            <p:txEl>
                                              <p:pRg st="1" end="1"/>
                                            </p:txEl>
                                          </p:spTgt>
                                        </p:tgtEl>
                                        <p:attrNameLst>
                                          <p:attrName>style.visibility</p:attrName>
                                        </p:attrNameLst>
                                      </p:cBhvr>
                                      <p:to>
                                        <p:strVal val="visible"/>
                                      </p:to>
                                    </p:set>
                                    <p:animEffect transition="in" filter="fade">
                                      <p:cBhvr>
                                        <p:cTn id="69" dur="500"/>
                                        <p:tgtEl>
                                          <p:spTgt spid="39">
                                            <p:txEl>
                                              <p:pRg st="1" end="1"/>
                                            </p:txEl>
                                          </p:spTgt>
                                        </p:tgtEl>
                                      </p:cBhvr>
                                    </p:animEffect>
                                  </p:childTnLst>
                                </p:cTn>
                              </p:par>
                              <p:par>
                                <p:cTn id="70" presetID="9" presetClass="emph" presetSubtype="0" grpId="0" nodeType="withEffect">
                                  <p:stCondLst>
                                    <p:cond delay="0"/>
                                  </p:stCondLst>
                                  <p:childTnLst>
                                    <p:set>
                                      <p:cBhvr>
                                        <p:cTn id="71" dur="indefinite"/>
                                        <p:tgtEl>
                                          <p:spTgt spid="39">
                                            <p:txEl>
                                              <p:pRg st="0" end="0"/>
                                            </p:txEl>
                                          </p:spTgt>
                                        </p:tgtEl>
                                        <p:attrNameLst>
                                          <p:attrName>style.opacity</p:attrName>
                                        </p:attrNameLst>
                                      </p:cBhvr>
                                      <p:to>
                                        <p:strVal val="0.25"/>
                                      </p:to>
                                    </p:set>
                                    <p:animEffect filter="image" prLst="opacity: 0.25">
                                      <p:cBhvr rctx="IE">
                                        <p:cTn id="72" dur="indefinite"/>
                                        <p:tgtEl>
                                          <p:spTgt spid="39">
                                            <p:txEl>
                                              <p:pRg st="0" end="0"/>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9">
                                            <p:txEl>
                                              <p:pRg st="2" end="2"/>
                                            </p:txEl>
                                          </p:spTgt>
                                        </p:tgtEl>
                                        <p:attrNameLst>
                                          <p:attrName>style.visibility</p:attrName>
                                        </p:attrNameLst>
                                      </p:cBhvr>
                                      <p:to>
                                        <p:strVal val="visible"/>
                                      </p:to>
                                    </p:set>
                                    <p:animEffect transition="in" filter="fade">
                                      <p:cBhvr>
                                        <p:cTn id="77" dur="500"/>
                                        <p:tgtEl>
                                          <p:spTgt spid="39">
                                            <p:txEl>
                                              <p:pRg st="2" end="2"/>
                                            </p:txEl>
                                          </p:spTgt>
                                        </p:tgtEl>
                                      </p:cBhvr>
                                    </p:animEffect>
                                  </p:childTnLst>
                                </p:cTn>
                              </p:par>
                              <p:par>
                                <p:cTn id="78" presetID="9" presetClass="emph" presetSubtype="0" grpId="0" nodeType="withEffect">
                                  <p:stCondLst>
                                    <p:cond delay="0"/>
                                  </p:stCondLst>
                                  <p:childTnLst>
                                    <p:set>
                                      <p:cBhvr>
                                        <p:cTn id="79" dur="indefinite"/>
                                        <p:tgtEl>
                                          <p:spTgt spid="39">
                                            <p:txEl>
                                              <p:pRg st="1" end="1"/>
                                            </p:txEl>
                                          </p:spTgt>
                                        </p:tgtEl>
                                        <p:attrNameLst>
                                          <p:attrName>style.opacity</p:attrName>
                                        </p:attrNameLst>
                                      </p:cBhvr>
                                      <p:to>
                                        <p:strVal val="0.25"/>
                                      </p:to>
                                    </p:set>
                                    <p:animEffect filter="image" prLst="opacity: 0.25">
                                      <p:cBhvr rctx="IE">
                                        <p:cTn id="80" dur="indefinite"/>
                                        <p:tgtEl>
                                          <p:spTgt spid="39">
                                            <p:txEl>
                                              <p:pRg st="1" end="1"/>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39">
                                            <p:txEl>
                                              <p:pRg st="3" end="3"/>
                                            </p:txEl>
                                          </p:spTgt>
                                        </p:tgtEl>
                                        <p:attrNameLst>
                                          <p:attrName>style.visibility</p:attrName>
                                        </p:attrNameLst>
                                      </p:cBhvr>
                                      <p:to>
                                        <p:strVal val="visible"/>
                                      </p:to>
                                    </p:set>
                                    <p:animEffect transition="in" filter="fade">
                                      <p:cBhvr>
                                        <p:cTn id="85" dur="500"/>
                                        <p:tgtEl>
                                          <p:spTgt spid="39">
                                            <p:txEl>
                                              <p:pRg st="3" end="3"/>
                                            </p:txEl>
                                          </p:spTgt>
                                        </p:tgtEl>
                                      </p:cBhvr>
                                    </p:animEffect>
                                  </p:childTnLst>
                                </p:cTn>
                              </p:par>
                              <p:par>
                                <p:cTn id="86" presetID="9" presetClass="emph" presetSubtype="0" grpId="0" nodeType="withEffect">
                                  <p:stCondLst>
                                    <p:cond delay="0"/>
                                  </p:stCondLst>
                                  <p:childTnLst>
                                    <p:set>
                                      <p:cBhvr>
                                        <p:cTn id="87" dur="indefinite"/>
                                        <p:tgtEl>
                                          <p:spTgt spid="39">
                                            <p:txEl>
                                              <p:pRg st="2" end="2"/>
                                            </p:txEl>
                                          </p:spTgt>
                                        </p:tgtEl>
                                        <p:attrNameLst>
                                          <p:attrName>style.opacity</p:attrName>
                                        </p:attrNameLst>
                                      </p:cBhvr>
                                      <p:to>
                                        <p:strVal val="0.25"/>
                                      </p:to>
                                    </p:set>
                                    <p:animEffect filter="image" prLst="opacity: 0.25">
                                      <p:cBhvr rctx="IE">
                                        <p:cTn id="88" dur="indefinite"/>
                                        <p:tgtEl>
                                          <p:spTgt spid="39">
                                            <p:txEl>
                                              <p:pRg st="2" end="2"/>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5"/>
                                        </p:tgtEl>
                                        <p:attrNameLst>
                                          <p:attrName>style.visibility</p:attrName>
                                        </p:attrNameLst>
                                      </p:cBhvr>
                                      <p:to>
                                        <p:strVal val="visible"/>
                                      </p:to>
                                    </p:set>
                                    <p:animEffect transition="in" filter="fade">
                                      <p:cBhvr>
                                        <p:cTn id="93" dur="500"/>
                                        <p:tgtEl>
                                          <p:spTgt spid="75"/>
                                        </p:tgtEl>
                                      </p:cBhvr>
                                    </p:animEffect>
                                  </p:childTnLst>
                                </p:cTn>
                              </p:par>
                              <p:par>
                                <p:cTn id="94" presetID="10" presetClass="exit" presetSubtype="0" fill="hold" nodeType="withEffect">
                                  <p:stCondLst>
                                    <p:cond delay="0"/>
                                  </p:stCondLst>
                                  <p:childTnLst>
                                    <p:animEffect transition="out" filter="fade">
                                      <p:cBhvr>
                                        <p:cTn id="95" dur="500"/>
                                        <p:tgtEl>
                                          <p:spTgt spid="87"/>
                                        </p:tgtEl>
                                      </p:cBhvr>
                                    </p:animEffect>
                                    <p:set>
                                      <p:cBhvr>
                                        <p:cTn id="96" dur="1" fill="hold">
                                          <p:stCondLst>
                                            <p:cond delay="499"/>
                                          </p:stCondLst>
                                        </p:cTn>
                                        <p:tgtEl>
                                          <p:spTgt spid="87"/>
                                        </p:tgtEl>
                                        <p:attrNameLst>
                                          <p:attrName>style.visibility</p:attrName>
                                        </p:attrNameLst>
                                      </p:cBhvr>
                                      <p:to>
                                        <p:strVal val="hidden"/>
                                      </p:to>
                                    </p:set>
                                  </p:childTnLst>
                                </p:cTn>
                              </p:par>
                              <p:par>
                                <p:cTn id="97" presetID="9" presetClass="entr" presetSubtype="0" fill="hold" grpId="0" nodeType="withEffect">
                                  <p:stCondLst>
                                    <p:cond delay="0"/>
                                  </p:stCondLst>
                                  <p:childTnLst>
                                    <p:set>
                                      <p:cBhvr>
                                        <p:cTn id="98" dur="1" fill="hold">
                                          <p:stCondLst>
                                            <p:cond delay="0"/>
                                          </p:stCondLst>
                                        </p:cTn>
                                        <p:tgtEl>
                                          <p:spTgt spid="71"/>
                                        </p:tgtEl>
                                        <p:attrNameLst>
                                          <p:attrName>style.visibility</p:attrName>
                                        </p:attrNameLst>
                                      </p:cBhvr>
                                      <p:to>
                                        <p:strVal val="visible"/>
                                      </p:to>
                                    </p:set>
                                    <p:animEffect transition="in" filter="dissolve">
                                      <p:cBhvr>
                                        <p:cTn id="99" dur="1000"/>
                                        <p:tgtEl>
                                          <p:spTgt spid="71"/>
                                        </p:tgtEl>
                                      </p:cBhvr>
                                    </p:animEffect>
                                  </p:childTnLst>
                                </p:cTn>
                              </p:par>
                              <p:par>
                                <p:cTn id="100" presetID="9" presetClass="emph" presetSubtype="0" grpId="0" nodeType="withEffect">
                                  <p:stCondLst>
                                    <p:cond delay="0"/>
                                  </p:stCondLst>
                                  <p:childTnLst>
                                    <p:set>
                                      <p:cBhvr>
                                        <p:cTn id="101" dur="indefinite"/>
                                        <p:tgtEl>
                                          <p:spTgt spid="39">
                                            <p:txEl>
                                              <p:pRg st="3" end="3"/>
                                            </p:txEl>
                                          </p:spTgt>
                                        </p:tgtEl>
                                        <p:attrNameLst>
                                          <p:attrName>style.opacity</p:attrName>
                                        </p:attrNameLst>
                                      </p:cBhvr>
                                      <p:to>
                                        <p:strVal val="0.25"/>
                                      </p:to>
                                    </p:set>
                                    <p:animEffect filter="image" prLst="opacity: 0.25">
                                      <p:cBhvr rctx="IE">
                                        <p:cTn id="102" dur="indefinite"/>
                                        <p:tgtEl>
                                          <p:spTgt spid="39">
                                            <p:txEl>
                                              <p:pRg st="3" end="3"/>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1"/>
                                        </p:tgtEl>
                                        <p:attrNameLst>
                                          <p:attrName>style.visibility</p:attrName>
                                        </p:attrNameLst>
                                      </p:cBhvr>
                                      <p:to>
                                        <p:strVal val="visible"/>
                                      </p:to>
                                    </p:set>
                                    <p:animEffect transition="in" filter="fade">
                                      <p:cBhvr>
                                        <p:cTn id="107" dur="500"/>
                                        <p:tgtEl>
                                          <p:spTgt spid="21"/>
                                        </p:tgtEl>
                                      </p:cBhvr>
                                    </p:animEffect>
                                  </p:childTnLst>
                                </p:cTn>
                              </p:par>
                              <p:par>
                                <p:cTn id="108" presetID="9" presetClass="entr" presetSubtype="0" fill="hold" grpId="0" nodeType="withEffect">
                                  <p:stCondLst>
                                    <p:cond delay="0"/>
                                  </p:stCondLst>
                                  <p:childTnLst>
                                    <p:set>
                                      <p:cBhvr>
                                        <p:cTn id="109" dur="1" fill="hold">
                                          <p:stCondLst>
                                            <p:cond delay="0"/>
                                          </p:stCondLst>
                                        </p:cTn>
                                        <p:tgtEl>
                                          <p:spTgt spid="72"/>
                                        </p:tgtEl>
                                        <p:attrNameLst>
                                          <p:attrName>style.visibility</p:attrName>
                                        </p:attrNameLst>
                                      </p:cBhvr>
                                      <p:to>
                                        <p:strVal val="visible"/>
                                      </p:to>
                                    </p:set>
                                    <p:animEffect transition="in" filter="dissolve">
                                      <p:cBhvr>
                                        <p:cTn id="110" dur="1000"/>
                                        <p:tgtEl>
                                          <p:spTgt spid="72"/>
                                        </p:tgtEl>
                                      </p:cBhvr>
                                    </p:animEffect>
                                  </p:childTnLst>
                                </p:cTn>
                              </p:par>
                              <p:par>
                                <p:cTn id="111" presetID="9" presetClass="entr" presetSubtype="0" fill="hold" grpId="0" nodeType="withEffect">
                                  <p:stCondLst>
                                    <p:cond delay="0"/>
                                  </p:stCondLst>
                                  <p:childTnLst>
                                    <p:set>
                                      <p:cBhvr>
                                        <p:cTn id="112" dur="1" fill="hold">
                                          <p:stCondLst>
                                            <p:cond delay="0"/>
                                          </p:stCondLst>
                                        </p:cTn>
                                        <p:tgtEl>
                                          <p:spTgt spid="73"/>
                                        </p:tgtEl>
                                        <p:attrNameLst>
                                          <p:attrName>style.visibility</p:attrName>
                                        </p:attrNameLst>
                                      </p:cBhvr>
                                      <p:to>
                                        <p:strVal val="visible"/>
                                      </p:to>
                                    </p:set>
                                    <p:animEffect transition="in" filter="dissolve">
                                      <p:cBhvr>
                                        <p:cTn id="113" dur="1000"/>
                                        <p:tgtEl>
                                          <p:spTgt spid="73"/>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2"/>
                                        </p:tgtEl>
                                        <p:attrNameLst>
                                          <p:attrName>style.visibility</p:attrName>
                                        </p:attrNameLst>
                                      </p:cBhvr>
                                      <p:to>
                                        <p:strVal val="visible"/>
                                      </p:to>
                                    </p:set>
                                    <p:animEffect transition="in" filter="fade">
                                      <p:cBhvr>
                                        <p:cTn id="118" dur="500"/>
                                        <p:tgtEl>
                                          <p:spTgt spid="2"/>
                                        </p:tgtEl>
                                      </p:cBhvr>
                                    </p:animEffect>
                                  </p:childTnLst>
                                </p:cTn>
                              </p:par>
                              <p:par>
                                <p:cTn id="119" presetID="9" presetClass="entr" presetSubtype="0" fill="hold" grpId="0" nodeType="withEffect">
                                  <p:stCondLst>
                                    <p:cond delay="0"/>
                                  </p:stCondLst>
                                  <p:childTnLst>
                                    <p:set>
                                      <p:cBhvr>
                                        <p:cTn id="120" dur="1" fill="hold">
                                          <p:stCondLst>
                                            <p:cond delay="0"/>
                                          </p:stCondLst>
                                        </p:cTn>
                                        <p:tgtEl>
                                          <p:spTgt spid="70"/>
                                        </p:tgtEl>
                                        <p:attrNameLst>
                                          <p:attrName>style.visibility</p:attrName>
                                        </p:attrNameLst>
                                      </p:cBhvr>
                                      <p:to>
                                        <p:strVal val="visible"/>
                                      </p:to>
                                    </p:set>
                                    <p:animEffect transition="in" filter="dissolve">
                                      <p:cBhvr>
                                        <p:cTn id="121"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uiExpand="1" build="allAtOnce"/>
      <p:bldP spid="37" grpId="0" animBg="1"/>
      <p:bldP spid="39" grpId="0" uiExpand="1" build="allAtOnce"/>
      <p:bldP spid="43" grpId="0" animBg="1"/>
      <p:bldP spid="70" grpId="0" animBg="1"/>
      <p:bldP spid="71" grpId="0" animBg="1"/>
      <p:bldP spid="72" grpId="0" animBg="1"/>
      <p:bldP spid="7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Smarter services with policies</a:t>
            </a:r>
            <a:endParaRPr lang="en-US" dirty="0"/>
          </a:p>
        </p:txBody>
      </p:sp>
      <p:graphicFrame>
        <p:nvGraphicFramePr>
          <p:cNvPr id="9" name="Text Placeholder 2">
            <a:extLst>
              <a:ext uri="{FF2B5EF4-FFF2-40B4-BE49-F238E27FC236}">
                <a16:creationId xmlns:a16="http://schemas.microsoft.com/office/drawing/2014/main" id="{656B2E98-E922-470E-85A5-4A5392B97242}"/>
              </a:ext>
            </a:extLst>
          </p:cNvPr>
          <p:cNvGraphicFramePr>
            <a:graphicFrameLocks noGrp="1"/>
          </p:cNvGraphicFramePr>
          <p:nvPr>
            <p:ph idx="1"/>
            <p:extLst>
              <p:ext uri="{D42A27DB-BD31-4B8C-83A1-F6EECF244321}">
                <p14:modId xmlns:p14="http://schemas.microsoft.com/office/powerpoint/2010/main" val="3117724773"/>
              </p:ext>
            </p:extLst>
          </p:nvPr>
        </p:nvGraphicFramePr>
        <p:xfrm>
          <a:off x="186532"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0630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graphicEl>
                                              <a:dgm id="{EFD714D9-F587-4EB8-B2D4-7AEC242595AF}"/>
                                            </p:graphicEl>
                                          </p:spTgt>
                                        </p:tgtEl>
                                        <p:attrNameLst>
                                          <p:attrName>style.visibility</p:attrName>
                                        </p:attrNameLst>
                                      </p:cBhvr>
                                      <p:to>
                                        <p:strVal val="visible"/>
                                      </p:to>
                                    </p:set>
                                    <p:animEffect transition="in" filter="fade">
                                      <p:cBhvr>
                                        <p:cTn id="7" dur="500"/>
                                        <p:tgtEl>
                                          <p:spTgt spid="9">
                                            <p:graphicEl>
                                              <a:dgm id="{EFD714D9-F587-4EB8-B2D4-7AEC242595A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graphicEl>
                                              <a:dgm id="{FA03EF87-472D-465A-AB78-689376A2F2F2}"/>
                                            </p:graphicEl>
                                          </p:spTgt>
                                        </p:tgtEl>
                                        <p:attrNameLst>
                                          <p:attrName>style.visibility</p:attrName>
                                        </p:attrNameLst>
                                      </p:cBhvr>
                                      <p:to>
                                        <p:strVal val="visible"/>
                                      </p:to>
                                    </p:set>
                                    <p:animEffect transition="in" filter="fade">
                                      <p:cBhvr>
                                        <p:cTn id="10" dur="500"/>
                                        <p:tgtEl>
                                          <p:spTgt spid="9">
                                            <p:graphicEl>
                                              <a:dgm id="{FA03EF87-472D-465A-AB78-689376A2F2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graphicEl>
                                              <a:dgm id="{2D5641FC-17E6-45DB-84BD-BABA3EABD853}"/>
                                            </p:graphicEl>
                                          </p:spTgt>
                                        </p:tgtEl>
                                        <p:attrNameLst>
                                          <p:attrName>style.visibility</p:attrName>
                                        </p:attrNameLst>
                                      </p:cBhvr>
                                      <p:to>
                                        <p:strVal val="visible"/>
                                      </p:to>
                                    </p:set>
                                    <p:animEffect transition="in" filter="fade">
                                      <p:cBhvr>
                                        <p:cTn id="15" dur="500"/>
                                        <p:tgtEl>
                                          <p:spTgt spid="9">
                                            <p:graphicEl>
                                              <a:dgm id="{2D5641FC-17E6-45DB-84BD-BABA3EABD85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graphicEl>
                                              <a:dgm id="{A09B98A0-C742-4EED-A27F-9548180C1E7A}"/>
                                            </p:graphicEl>
                                          </p:spTgt>
                                        </p:tgtEl>
                                        <p:attrNameLst>
                                          <p:attrName>style.visibility</p:attrName>
                                        </p:attrNameLst>
                                      </p:cBhvr>
                                      <p:to>
                                        <p:strVal val="visible"/>
                                      </p:to>
                                    </p:set>
                                    <p:animEffect transition="in" filter="fade">
                                      <p:cBhvr>
                                        <p:cTn id="18" dur="500"/>
                                        <p:tgtEl>
                                          <p:spTgt spid="9">
                                            <p:graphicEl>
                                              <a:dgm id="{A09B98A0-C742-4EED-A27F-9548180C1E7A}"/>
                                            </p:graphicEl>
                                          </p:spTgt>
                                        </p:tgtEl>
                                      </p:cBhvr>
                                    </p:animEffect>
                                  </p:childTnLst>
                                </p:cTn>
                              </p:par>
                              <p:par>
                                <p:cTn id="19" presetID="9" presetClass="emph" presetSubtype="0" grpId="1" nodeType="withEffect">
                                  <p:stCondLst>
                                    <p:cond delay="0"/>
                                  </p:stCondLst>
                                  <p:childTnLst>
                                    <p:set>
                                      <p:cBhvr>
                                        <p:cTn id="20" dur="indefinite"/>
                                        <p:tgtEl>
                                          <p:spTgt spid="9">
                                            <p:graphicEl>
                                              <a:dgm id="{EFD714D9-F587-4EB8-B2D4-7AEC242595AF}"/>
                                            </p:graphicEl>
                                          </p:spTgt>
                                        </p:tgtEl>
                                        <p:attrNameLst>
                                          <p:attrName>style.opacity</p:attrName>
                                        </p:attrNameLst>
                                      </p:cBhvr>
                                      <p:to>
                                        <p:strVal val="0.25"/>
                                      </p:to>
                                    </p:set>
                                    <p:animEffect filter="image" prLst="opacity: 0.25">
                                      <p:cBhvr rctx="IE">
                                        <p:cTn id="21" dur="indefinite"/>
                                        <p:tgtEl>
                                          <p:spTgt spid="9">
                                            <p:graphicEl>
                                              <a:dgm id="{EFD714D9-F587-4EB8-B2D4-7AEC242595AF}"/>
                                            </p:graphicEl>
                                          </p:spTgt>
                                        </p:tgtEl>
                                      </p:cBhvr>
                                    </p:animEffect>
                                  </p:childTnLst>
                                </p:cTn>
                              </p:par>
                              <p:par>
                                <p:cTn id="22" presetID="9" presetClass="emph" presetSubtype="0" grpId="1" nodeType="withEffect">
                                  <p:stCondLst>
                                    <p:cond delay="0"/>
                                  </p:stCondLst>
                                  <p:childTnLst>
                                    <p:set>
                                      <p:cBhvr>
                                        <p:cTn id="23" dur="indefinite"/>
                                        <p:tgtEl>
                                          <p:spTgt spid="9">
                                            <p:graphicEl>
                                              <a:dgm id="{FA03EF87-472D-465A-AB78-689376A2F2F2}"/>
                                            </p:graphicEl>
                                          </p:spTgt>
                                        </p:tgtEl>
                                        <p:attrNameLst>
                                          <p:attrName>style.opacity</p:attrName>
                                        </p:attrNameLst>
                                      </p:cBhvr>
                                      <p:to>
                                        <p:strVal val="0.25"/>
                                      </p:to>
                                    </p:set>
                                    <p:animEffect filter="image" prLst="opacity: 0.25">
                                      <p:cBhvr rctx="IE">
                                        <p:cTn id="24" dur="indefinite"/>
                                        <p:tgtEl>
                                          <p:spTgt spid="9">
                                            <p:graphicEl>
                                              <a:dgm id="{FA03EF87-472D-465A-AB78-689376A2F2F2}"/>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graphicEl>
                                              <a:dgm id="{15787F05-2034-4401-A9E3-1776D0311324}"/>
                                            </p:graphicEl>
                                          </p:spTgt>
                                        </p:tgtEl>
                                        <p:attrNameLst>
                                          <p:attrName>style.visibility</p:attrName>
                                        </p:attrNameLst>
                                      </p:cBhvr>
                                      <p:to>
                                        <p:strVal val="visible"/>
                                      </p:to>
                                    </p:set>
                                    <p:animEffect transition="in" filter="fade">
                                      <p:cBhvr>
                                        <p:cTn id="29" dur="500"/>
                                        <p:tgtEl>
                                          <p:spTgt spid="9">
                                            <p:graphicEl>
                                              <a:dgm id="{15787F05-2034-4401-A9E3-1776D0311324}"/>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graphicEl>
                                              <a:dgm id="{F430D7D0-3A7D-46C2-AB04-CE15F67B0540}"/>
                                            </p:graphicEl>
                                          </p:spTgt>
                                        </p:tgtEl>
                                        <p:attrNameLst>
                                          <p:attrName>style.visibility</p:attrName>
                                        </p:attrNameLst>
                                      </p:cBhvr>
                                      <p:to>
                                        <p:strVal val="visible"/>
                                      </p:to>
                                    </p:set>
                                    <p:animEffect transition="in" filter="fade">
                                      <p:cBhvr>
                                        <p:cTn id="32" dur="500"/>
                                        <p:tgtEl>
                                          <p:spTgt spid="9">
                                            <p:graphicEl>
                                              <a:dgm id="{F430D7D0-3A7D-46C2-AB04-CE15F67B0540}"/>
                                            </p:graphicEl>
                                          </p:spTgt>
                                        </p:tgtEl>
                                      </p:cBhvr>
                                    </p:animEffect>
                                  </p:childTnLst>
                                </p:cTn>
                              </p:par>
                              <p:par>
                                <p:cTn id="33" presetID="9" presetClass="emph" presetSubtype="0" grpId="1" nodeType="withEffect">
                                  <p:stCondLst>
                                    <p:cond delay="0"/>
                                  </p:stCondLst>
                                  <p:childTnLst>
                                    <p:set>
                                      <p:cBhvr>
                                        <p:cTn id="34" dur="indefinite"/>
                                        <p:tgtEl>
                                          <p:spTgt spid="9">
                                            <p:graphicEl>
                                              <a:dgm id="{2D5641FC-17E6-45DB-84BD-BABA3EABD853}"/>
                                            </p:graphicEl>
                                          </p:spTgt>
                                        </p:tgtEl>
                                        <p:attrNameLst>
                                          <p:attrName>style.opacity</p:attrName>
                                        </p:attrNameLst>
                                      </p:cBhvr>
                                      <p:to>
                                        <p:strVal val="0.25"/>
                                      </p:to>
                                    </p:set>
                                    <p:animEffect filter="image" prLst="opacity: 0.25">
                                      <p:cBhvr rctx="IE">
                                        <p:cTn id="35" dur="indefinite"/>
                                        <p:tgtEl>
                                          <p:spTgt spid="9">
                                            <p:graphicEl>
                                              <a:dgm id="{2D5641FC-17E6-45DB-84BD-BABA3EABD853}"/>
                                            </p:graphicEl>
                                          </p:spTgt>
                                        </p:tgtEl>
                                      </p:cBhvr>
                                    </p:animEffect>
                                  </p:childTnLst>
                                </p:cTn>
                              </p:par>
                              <p:par>
                                <p:cTn id="36" presetID="9" presetClass="emph" presetSubtype="0" grpId="1" nodeType="withEffect">
                                  <p:stCondLst>
                                    <p:cond delay="0"/>
                                  </p:stCondLst>
                                  <p:childTnLst>
                                    <p:set>
                                      <p:cBhvr>
                                        <p:cTn id="37" dur="indefinite"/>
                                        <p:tgtEl>
                                          <p:spTgt spid="9">
                                            <p:graphicEl>
                                              <a:dgm id="{A09B98A0-C742-4EED-A27F-9548180C1E7A}"/>
                                            </p:graphicEl>
                                          </p:spTgt>
                                        </p:tgtEl>
                                        <p:attrNameLst>
                                          <p:attrName>style.opacity</p:attrName>
                                        </p:attrNameLst>
                                      </p:cBhvr>
                                      <p:to>
                                        <p:strVal val="0.25"/>
                                      </p:to>
                                    </p:set>
                                    <p:animEffect filter="image" prLst="opacity: 0.25">
                                      <p:cBhvr rctx="IE">
                                        <p:cTn id="38" dur="indefinite"/>
                                        <p:tgtEl>
                                          <p:spTgt spid="9">
                                            <p:graphicEl>
                                              <a:dgm id="{A09B98A0-C742-4EED-A27F-9548180C1E7A}"/>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graphicEl>
                                              <a:dgm id="{5AD3BD7E-3944-46AA-B56C-3A8A642CA170}"/>
                                            </p:graphicEl>
                                          </p:spTgt>
                                        </p:tgtEl>
                                        <p:attrNameLst>
                                          <p:attrName>style.visibility</p:attrName>
                                        </p:attrNameLst>
                                      </p:cBhvr>
                                      <p:to>
                                        <p:strVal val="visible"/>
                                      </p:to>
                                    </p:set>
                                    <p:animEffect transition="in" filter="fade">
                                      <p:cBhvr>
                                        <p:cTn id="43" dur="500"/>
                                        <p:tgtEl>
                                          <p:spTgt spid="9">
                                            <p:graphicEl>
                                              <a:dgm id="{5AD3BD7E-3944-46AA-B56C-3A8A642CA170}"/>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graphicEl>
                                              <a:dgm id="{354E0138-663B-469D-BB51-0F72A53623FB}"/>
                                            </p:graphicEl>
                                          </p:spTgt>
                                        </p:tgtEl>
                                        <p:attrNameLst>
                                          <p:attrName>style.visibility</p:attrName>
                                        </p:attrNameLst>
                                      </p:cBhvr>
                                      <p:to>
                                        <p:strVal val="visible"/>
                                      </p:to>
                                    </p:set>
                                    <p:animEffect transition="in" filter="fade">
                                      <p:cBhvr>
                                        <p:cTn id="46" dur="500"/>
                                        <p:tgtEl>
                                          <p:spTgt spid="9">
                                            <p:graphicEl>
                                              <a:dgm id="{354E0138-663B-469D-BB51-0F72A53623FB}"/>
                                            </p:graphicEl>
                                          </p:spTgt>
                                        </p:tgtEl>
                                      </p:cBhvr>
                                    </p:animEffect>
                                  </p:childTnLst>
                                </p:cTn>
                              </p:par>
                              <p:par>
                                <p:cTn id="47" presetID="9" presetClass="emph" presetSubtype="0" grpId="1" nodeType="withEffect">
                                  <p:stCondLst>
                                    <p:cond delay="0"/>
                                  </p:stCondLst>
                                  <p:childTnLst>
                                    <p:set>
                                      <p:cBhvr>
                                        <p:cTn id="48" dur="indefinite"/>
                                        <p:tgtEl>
                                          <p:spTgt spid="9">
                                            <p:graphicEl>
                                              <a:dgm id="{15787F05-2034-4401-A9E3-1776D0311324}"/>
                                            </p:graphicEl>
                                          </p:spTgt>
                                        </p:tgtEl>
                                        <p:attrNameLst>
                                          <p:attrName>style.opacity</p:attrName>
                                        </p:attrNameLst>
                                      </p:cBhvr>
                                      <p:to>
                                        <p:strVal val="0.25"/>
                                      </p:to>
                                    </p:set>
                                    <p:animEffect filter="image" prLst="opacity: 0.25">
                                      <p:cBhvr rctx="IE">
                                        <p:cTn id="49" dur="indefinite"/>
                                        <p:tgtEl>
                                          <p:spTgt spid="9">
                                            <p:graphicEl>
                                              <a:dgm id="{15787F05-2034-4401-A9E3-1776D0311324}"/>
                                            </p:graphicEl>
                                          </p:spTgt>
                                        </p:tgtEl>
                                      </p:cBhvr>
                                    </p:animEffect>
                                  </p:childTnLst>
                                </p:cTn>
                              </p:par>
                              <p:par>
                                <p:cTn id="50" presetID="9" presetClass="emph" presetSubtype="0" grpId="1" nodeType="withEffect">
                                  <p:stCondLst>
                                    <p:cond delay="0"/>
                                  </p:stCondLst>
                                  <p:childTnLst>
                                    <p:set>
                                      <p:cBhvr>
                                        <p:cTn id="51" dur="indefinite"/>
                                        <p:tgtEl>
                                          <p:spTgt spid="9">
                                            <p:graphicEl>
                                              <a:dgm id="{F430D7D0-3A7D-46C2-AB04-CE15F67B0540}"/>
                                            </p:graphicEl>
                                          </p:spTgt>
                                        </p:tgtEl>
                                        <p:attrNameLst>
                                          <p:attrName>style.opacity</p:attrName>
                                        </p:attrNameLst>
                                      </p:cBhvr>
                                      <p:to>
                                        <p:strVal val="0.25"/>
                                      </p:to>
                                    </p:set>
                                    <p:animEffect filter="image" prLst="opacity: 0.25">
                                      <p:cBhvr rctx="IE">
                                        <p:cTn id="52" dur="indefinite"/>
                                        <p:tgtEl>
                                          <p:spTgt spid="9">
                                            <p:graphicEl>
                                              <a:dgm id="{F430D7D0-3A7D-46C2-AB04-CE15F67B0540}"/>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9">
                                            <p:graphicEl>
                                              <a:dgm id="{99C2E924-8BC0-48CA-AE34-6B3BAE69B598}"/>
                                            </p:graphicEl>
                                          </p:spTgt>
                                        </p:tgtEl>
                                        <p:attrNameLst>
                                          <p:attrName>style.visibility</p:attrName>
                                        </p:attrNameLst>
                                      </p:cBhvr>
                                      <p:to>
                                        <p:strVal val="visible"/>
                                      </p:to>
                                    </p:set>
                                    <p:animEffect transition="in" filter="fade">
                                      <p:cBhvr>
                                        <p:cTn id="57" dur="500"/>
                                        <p:tgtEl>
                                          <p:spTgt spid="9">
                                            <p:graphicEl>
                                              <a:dgm id="{99C2E924-8BC0-48CA-AE34-6B3BAE69B598}"/>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9">
                                            <p:graphicEl>
                                              <a:dgm id="{78BDA465-3264-44C9-8577-C411D34BB548}"/>
                                            </p:graphicEl>
                                          </p:spTgt>
                                        </p:tgtEl>
                                        <p:attrNameLst>
                                          <p:attrName>style.visibility</p:attrName>
                                        </p:attrNameLst>
                                      </p:cBhvr>
                                      <p:to>
                                        <p:strVal val="visible"/>
                                      </p:to>
                                    </p:set>
                                    <p:animEffect transition="in" filter="fade">
                                      <p:cBhvr>
                                        <p:cTn id="60" dur="500"/>
                                        <p:tgtEl>
                                          <p:spTgt spid="9">
                                            <p:graphicEl>
                                              <a:dgm id="{78BDA465-3264-44C9-8577-C411D34BB548}"/>
                                            </p:graphicEl>
                                          </p:spTgt>
                                        </p:tgtEl>
                                      </p:cBhvr>
                                    </p:animEffect>
                                  </p:childTnLst>
                                </p:cTn>
                              </p:par>
                              <p:par>
                                <p:cTn id="61" presetID="9" presetClass="emph" presetSubtype="0" grpId="1" nodeType="withEffect">
                                  <p:stCondLst>
                                    <p:cond delay="0"/>
                                  </p:stCondLst>
                                  <p:childTnLst>
                                    <p:set>
                                      <p:cBhvr>
                                        <p:cTn id="62" dur="indefinite"/>
                                        <p:tgtEl>
                                          <p:spTgt spid="9">
                                            <p:graphicEl>
                                              <a:dgm id="{5AD3BD7E-3944-46AA-B56C-3A8A642CA170}"/>
                                            </p:graphicEl>
                                          </p:spTgt>
                                        </p:tgtEl>
                                        <p:attrNameLst>
                                          <p:attrName>style.opacity</p:attrName>
                                        </p:attrNameLst>
                                      </p:cBhvr>
                                      <p:to>
                                        <p:strVal val="0.25"/>
                                      </p:to>
                                    </p:set>
                                    <p:animEffect filter="image" prLst="opacity: 0.25">
                                      <p:cBhvr rctx="IE">
                                        <p:cTn id="63" dur="indefinite"/>
                                        <p:tgtEl>
                                          <p:spTgt spid="9">
                                            <p:graphicEl>
                                              <a:dgm id="{5AD3BD7E-3944-46AA-B56C-3A8A642CA170}"/>
                                            </p:graphicEl>
                                          </p:spTgt>
                                        </p:tgtEl>
                                      </p:cBhvr>
                                    </p:animEffect>
                                  </p:childTnLst>
                                </p:cTn>
                              </p:par>
                              <p:par>
                                <p:cTn id="64" presetID="9" presetClass="emph" presetSubtype="0" grpId="1" nodeType="withEffect">
                                  <p:stCondLst>
                                    <p:cond delay="0"/>
                                  </p:stCondLst>
                                  <p:childTnLst>
                                    <p:set>
                                      <p:cBhvr>
                                        <p:cTn id="65" dur="indefinite"/>
                                        <p:tgtEl>
                                          <p:spTgt spid="9">
                                            <p:graphicEl>
                                              <a:dgm id="{354E0138-663B-469D-BB51-0F72A53623FB}"/>
                                            </p:graphicEl>
                                          </p:spTgt>
                                        </p:tgtEl>
                                        <p:attrNameLst>
                                          <p:attrName>style.opacity</p:attrName>
                                        </p:attrNameLst>
                                      </p:cBhvr>
                                      <p:to>
                                        <p:strVal val="0.25"/>
                                      </p:to>
                                    </p:set>
                                    <p:animEffect filter="image" prLst="opacity: 0.25">
                                      <p:cBhvr rctx="IE">
                                        <p:cTn id="66" dur="indefinite"/>
                                        <p:tgtEl>
                                          <p:spTgt spid="9">
                                            <p:graphicEl>
                                              <a:dgm id="{354E0138-663B-469D-BB51-0F72A53623FB}"/>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9">
                                            <p:graphicEl>
                                              <a:dgm id="{CFC2D02C-EA3D-409D-AF67-77C5CADF77CE}"/>
                                            </p:graphicEl>
                                          </p:spTgt>
                                        </p:tgtEl>
                                        <p:attrNameLst>
                                          <p:attrName>style.visibility</p:attrName>
                                        </p:attrNameLst>
                                      </p:cBhvr>
                                      <p:to>
                                        <p:strVal val="visible"/>
                                      </p:to>
                                    </p:set>
                                    <p:animEffect transition="in" filter="fade">
                                      <p:cBhvr>
                                        <p:cTn id="71" dur="500"/>
                                        <p:tgtEl>
                                          <p:spTgt spid="9">
                                            <p:graphicEl>
                                              <a:dgm id="{CFC2D02C-EA3D-409D-AF67-77C5CADF77CE}"/>
                                            </p:graphic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9">
                                            <p:graphicEl>
                                              <a:dgm id="{A9A20958-16CE-45B9-82B7-97275DBCDEE9}"/>
                                            </p:graphicEl>
                                          </p:spTgt>
                                        </p:tgtEl>
                                        <p:attrNameLst>
                                          <p:attrName>style.visibility</p:attrName>
                                        </p:attrNameLst>
                                      </p:cBhvr>
                                      <p:to>
                                        <p:strVal val="visible"/>
                                      </p:to>
                                    </p:set>
                                    <p:animEffect transition="in" filter="fade">
                                      <p:cBhvr>
                                        <p:cTn id="74" dur="500"/>
                                        <p:tgtEl>
                                          <p:spTgt spid="9">
                                            <p:graphicEl>
                                              <a:dgm id="{A9A20958-16CE-45B9-82B7-97275DBCDEE9}"/>
                                            </p:graphicEl>
                                          </p:spTgt>
                                        </p:tgtEl>
                                      </p:cBhvr>
                                    </p:animEffect>
                                  </p:childTnLst>
                                </p:cTn>
                              </p:par>
                              <p:par>
                                <p:cTn id="75" presetID="9" presetClass="emph" presetSubtype="0" grpId="1" nodeType="withEffect">
                                  <p:stCondLst>
                                    <p:cond delay="0"/>
                                  </p:stCondLst>
                                  <p:childTnLst>
                                    <p:set>
                                      <p:cBhvr>
                                        <p:cTn id="76" dur="indefinite"/>
                                        <p:tgtEl>
                                          <p:spTgt spid="9">
                                            <p:graphicEl>
                                              <a:dgm id="{99C2E924-8BC0-48CA-AE34-6B3BAE69B598}"/>
                                            </p:graphicEl>
                                          </p:spTgt>
                                        </p:tgtEl>
                                        <p:attrNameLst>
                                          <p:attrName>style.opacity</p:attrName>
                                        </p:attrNameLst>
                                      </p:cBhvr>
                                      <p:to>
                                        <p:strVal val="0.25"/>
                                      </p:to>
                                    </p:set>
                                    <p:animEffect filter="image" prLst="opacity: 0.25">
                                      <p:cBhvr rctx="IE">
                                        <p:cTn id="77" dur="indefinite"/>
                                        <p:tgtEl>
                                          <p:spTgt spid="9">
                                            <p:graphicEl>
                                              <a:dgm id="{99C2E924-8BC0-48CA-AE34-6B3BAE69B598}"/>
                                            </p:graphicEl>
                                          </p:spTgt>
                                        </p:tgtEl>
                                      </p:cBhvr>
                                    </p:animEffect>
                                  </p:childTnLst>
                                </p:cTn>
                              </p:par>
                              <p:par>
                                <p:cTn id="78" presetID="9" presetClass="emph" presetSubtype="0" grpId="1" nodeType="withEffect">
                                  <p:stCondLst>
                                    <p:cond delay="0"/>
                                  </p:stCondLst>
                                  <p:childTnLst>
                                    <p:set>
                                      <p:cBhvr>
                                        <p:cTn id="79" dur="indefinite"/>
                                        <p:tgtEl>
                                          <p:spTgt spid="9">
                                            <p:graphicEl>
                                              <a:dgm id="{78BDA465-3264-44C9-8577-C411D34BB548}"/>
                                            </p:graphicEl>
                                          </p:spTgt>
                                        </p:tgtEl>
                                        <p:attrNameLst>
                                          <p:attrName>style.opacity</p:attrName>
                                        </p:attrNameLst>
                                      </p:cBhvr>
                                      <p:to>
                                        <p:strVal val="0.25"/>
                                      </p:to>
                                    </p:set>
                                    <p:animEffect filter="image" prLst="opacity: 0.25">
                                      <p:cBhvr rctx="IE">
                                        <p:cTn id="80" dur="indefinite"/>
                                        <p:tgtEl>
                                          <p:spTgt spid="9">
                                            <p:graphicEl>
                                              <a:dgm id="{78BDA465-3264-44C9-8577-C411D34BB54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Graphic spid="9" grpId="1" uiExpand="1">
        <p:bldSub>
          <a:bldDgm bld="one"/>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FE312-DF29-4BC9-9431-F4BCCC021E1D}"/>
              </a:ext>
            </a:extLst>
          </p:cNvPr>
          <p:cNvSpPr>
            <a:spLocks noGrp="1"/>
          </p:cNvSpPr>
          <p:nvPr>
            <p:ph type="title"/>
          </p:nvPr>
        </p:nvSpPr>
        <p:spPr/>
        <p:txBody>
          <a:bodyPr/>
          <a:lstStyle/>
          <a:p>
            <a:r>
              <a:rPr lang="en-US" dirty="0"/>
              <a:t>Complementing services</a:t>
            </a:r>
            <a:endParaRPr lang="en-NL" dirty="0"/>
          </a:p>
        </p:txBody>
      </p:sp>
      <p:sp>
        <p:nvSpPr>
          <p:cNvPr id="7" name="people_7" title="Icon of two people">
            <a:extLst>
              <a:ext uri="{FF2B5EF4-FFF2-40B4-BE49-F238E27FC236}">
                <a16:creationId xmlns:a16="http://schemas.microsoft.com/office/drawing/2014/main" id="{C3607409-A9A6-49F7-B665-AD67E13687D8}"/>
              </a:ext>
            </a:extLst>
          </p:cNvPr>
          <p:cNvSpPr>
            <a:spLocks noChangeAspect="1" noEditPoints="1"/>
          </p:cNvSpPr>
          <p:nvPr/>
        </p:nvSpPr>
        <p:spPr bwMode="auto">
          <a:xfrm>
            <a:off x="998661" y="2883218"/>
            <a:ext cx="671016" cy="677109"/>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5">
                <a:lumMod val="20000"/>
                <a:lumOff val="8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nvGrpSpPr>
          <p:cNvPr id="48" name="Group 47">
            <a:extLst>
              <a:ext uri="{FF2B5EF4-FFF2-40B4-BE49-F238E27FC236}">
                <a16:creationId xmlns:a16="http://schemas.microsoft.com/office/drawing/2014/main" id="{69ADAAE7-92E5-4607-B3B9-AA12EAD353C9}"/>
              </a:ext>
            </a:extLst>
          </p:cNvPr>
          <p:cNvGrpSpPr/>
          <p:nvPr/>
        </p:nvGrpSpPr>
        <p:grpSpPr>
          <a:xfrm>
            <a:off x="2810788" y="2760240"/>
            <a:ext cx="1080787" cy="997842"/>
            <a:chOff x="2176646" y="1615771"/>
            <a:chExt cx="1080787" cy="997842"/>
          </a:xfrm>
        </p:grpSpPr>
        <p:sp>
          <p:nvSpPr>
            <p:cNvPr id="38" name="UniversalApp_E8CC" title="Icon of a cellphone in front of a tablet">
              <a:extLst>
                <a:ext uri="{FF2B5EF4-FFF2-40B4-BE49-F238E27FC236}">
                  <a16:creationId xmlns:a16="http://schemas.microsoft.com/office/drawing/2014/main" id="{92F64DB2-AD76-4CEF-B0C5-E6443DC4D1A0}"/>
                </a:ext>
              </a:extLst>
            </p:cNvPr>
            <p:cNvSpPr>
              <a:spLocks noChangeAspect="1" noEditPoints="1"/>
            </p:cNvSpPr>
            <p:nvPr/>
          </p:nvSpPr>
          <p:spPr bwMode="auto">
            <a:xfrm>
              <a:off x="2758998" y="1617364"/>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41" name="watch" title="Icon of a smart watch">
              <a:extLst>
                <a:ext uri="{FF2B5EF4-FFF2-40B4-BE49-F238E27FC236}">
                  <a16:creationId xmlns:a16="http://schemas.microsoft.com/office/drawing/2014/main" id="{05AC4A55-40BB-4053-A648-D16A0A3B0284}"/>
                </a:ext>
              </a:extLst>
            </p:cNvPr>
            <p:cNvSpPr>
              <a:spLocks noChangeAspect="1" noEditPoints="1"/>
            </p:cNvSpPr>
            <p:nvPr/>
          </p:nvSpPr>
          <p:spPr bwMode="auto">
            <a:xfrm>
              <a:off x="2279834" y="224785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45" name="Game_E7FC" title="Icon of a game controller">
              <a:extLst>
                <a:ext uri="{FF2B5EF4-FFF2-40B4-BE49-F238E27FC236}">
                  <a16:creationId xmlns:a16="http://schemas.microsoft.com/office/drawing/2014/main" id="{D3FD199E-DDF3-43BE-8370-6CBFC494BD53}"/>
                </a:ext>
              </a:extLst>
            </p:cNvPr>
            <p:cNvSpPr>
              <a:spLocks noChangeAspect="1" noEditPoints="1"/>
            </p:cNvSpPr>
            <p:nvPr/>
          </p:nvSpPr>
          <p:spPr bwMode="auto">
            <a:xfrm>
              <a:off x="2695509" y="230722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46" name="Touchscreen" title="Icon of a closed hand with one finger touching a screen">
              <a:extLst>
                <a:ext uri="{FF2B5EF4-FFF2-40B4-BE49-F238E27FC236}">
                  <a16:creationId xmlns:a16="http://schemas.microsoft.com/office/drawing/2014/main" id="{1D7E611A-8A84-4A65-B7AB-ED52C54B16C1}"/>
                </a:ext>
              </a:extLst>
            </p:cNvPr>
            <p:cNvSpPr>
              <a:spLocks noChangeAspect="1" noEditPoints="1"/>
            </p:cNvSpPr>
            <p:nvPr/>
          </p:nvSpPr>
          <p:spPr bwMode="auto">
            <a:xfrm>
              <a:off x="2176646" y="1615771"/>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5">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57" name="Group 56">
            <a:extLst>
              <a:ext uri="{FF2B5EF4-FFF2-40B4-BE49-F238E27FC236}">
                <a16:creationId xmlns:a16="http://schemas.microsoft.com/office/drawing/2014/main" id="{04ACB1FB-0DE5-492C-90D4-F6B61AF76062}"/>
              </a:ext>
            </a:extLst>
          </p:cNvPr>
          <p:cNvGrpSpPr/>
          <p:nvPr/>
        </p:nvGrpSpPr>
        <p:grpSpPr>
          <a:xfrm>
            <a:off x="9943418" y="2871682"/>
            <a:ext cx="1249921" cy="1114636"/>
            <a:chOff x="5034168" y="5665249"/>
            <a:chExt cx="1249921" cy="1114636"/>
          </a:xfrm>
        </p:grpSpPr>
        <p:sp>
          <p:nvSpPr>
            <p:cNvPr id="50" name="Freeform 13" title="Icon of a cloud">
              <a:extLst>
                <a:ext uri="{FF2B5EF4-FFF2-40B4-BE49-F238E27FC236}">
                  <a16:creationId xmlns:a16="http://schemas.microsoft.com/office/drawing/2014/main" id="{248AA113-931D-4E44-B85A-659253E47631}"/>
                </a:ext>
              </a:extLst>
            </p:cNvPr>
            <p:cNvSpPr>
              <a:spLocks noChangeAspect="1"/>
            </p:cNvSpPr>
            <p:nvPr/>
          </p:nvSpPr>
          <p:spPr bwMode="auto">
            <a:xfrm>
              <a:off x="5738653" y="6402269"/>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51" name="Data &amp; AI" title="Icon of several circles connected to eachother by lines">
              <a:extLst>
                <a:ext uri="{FF2B5EF4-FFF2-40B4-BE49-F238E27FC236}">
                  <a16:creationId xmlns:a16="http://schemas.microsoft.com/office/drawing/2014/main" id="{ECA11428-A8B3-410F-9891-AACAE4236B60}"/>
                </a:ext>
              </a:extLst>
            </p:cNvPr>
            <p:cNvSpPr>
              <a:spLocks noChangeAspect="1" noEditPoints="1"/>
            </p:cNvSpPr>
            <p:nvPr/>
          </p:nvSpPr>
          <p:spPr bwMode="auto">
            <a:xfrm>
              <a:off x="5034168" y="6380055"/>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53" name="binary" title="Icon of binary code, ones and zeros">
              <a:extLst>
                <a:ext uri="{FF2B5EF4-FFF2-40B4-BE49-F238E27FC236}">
                  <a16:creationId xmlns:a16="http://schemas.microsoft.com/office/drawing/2014/main" id="{64337409-B953-4DC5-93A4-9B65589EA16B}"/>
                </a:ext>
              </a:extLst>
            </p:cNvPr>
            <p:cNvSpPr>
              <a:spLocks noChangeAspect="1" noEditPoints="1"/>
            </p:cNvSpPr>
            <p:nvPr/>
          </p:nvSpPr>
          <p:spPr bwMode="auto">
            <a:xfrm>
              <a:off x="5034168" y="5702639"/>
              <a:ext cx="547819" cy="473041"/>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4" name="server" title="Icon of a server tower">
              <a:extLst>
                <a:ext uri="{FF2B5EF4-FFF2-40B4-BE49-F238E27FC236}">
                  <a16:creationId xmlns:a16="http://schemas.microsoft.com/office/drawing/2014/main" id="{34AEC6E2-C75B-49CD-8C1C-47D9813CC670}"/>
                </a:ext>
              </a:extLst>
            </p:cNvPr>
            <p:cNvSpPr>
              <a:spLocks noChangeAspect="1" noEditPoints="1"/>
            </p:cNvSpPr>
            <p:nvPr/>
          </p:nvSpPr>
          <p:spPr bwMode="auto">
            <a:xfrm>
              <a:off x="5867160" y="5665249"/>
              <a:ext cx="288421" cy="547819"/>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5">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cxnSp>
        <p:nvCxnSpPr>
          <p:cNvPr id="63" name="Straight Arrow Connector 62">
            <a:extLst>
              <a:ext uri="{FF2B5EF4-FFF2-40B4-BE49-F238E27FC236}">
                <a16:creationId xmlns:a16="http://schemas.microsoft.com/office/drawing/2014/main" id="{2E918788-F66E-4F3F-A25D-5CE51C883C93}"/>
              </a:ext>
            </a:extLst>
          </p:cNvPr>
          <p:cNvCxnSpPr>
            <a:cxnSpLocks/>
          </p:cNvCxnSpPr>
          <p:nvPr/>
        </p:nvCxnSpPr>
        <p:spPr>
          <a:xfrm>
            <a:off x="1836549" y="3277892"/>
            <a:ext cx="790414" cy="0"/>
          </a:xfrm>
          <a:prstGeom prst="straightConnector1">
            <a:avLst/>
          </a:prstGeom>
          <a:ln w="28575">
            <a:solidFill>
              <a:schemeClr val="accent5">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B150B92E-6019-45F1-893E-34F087C2D380}"/>
              </a:ext>
            </a:extLst>
          </p:cNvPr>
          <p:cNvCxnSpPr>
            <a:cxnSpLocks/>
          </p:cNvCxnSpPr>
          <p:nvPr/>
        </p:nvCxnSpPr>
        <p:spPr>
          <a:xfrm>
            <a:off x="4011476" y="3283061"/>
            <a:ext cx="790414" cy="0"/>
          </a:xfrm>
          <a:prstGeom prst="straightConnector1">
            <a:avLst/>
          </a:prstGeom>
          <a:ln w="28575">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8DD6DD4A-78B6-4512-98BE-A9BC645A7F4B}"/>
              </a:ext>
            </a:extLst>
          </p:cNvPr>
          <p:cNvCxnSpPr>
            <a:cxnSpLocks/>
          </p:cNvCxnSpPr>
          <p:nvPr/>
        </p:nvCxnSpPr>
        <p:spPr>
          <a:xfrm>
            <a:off x="6336240" y="3275312"/>
            <a:ext cx="790414"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2C5D0924-271E-4BC9-91A9-68C5E85622D2}"/>
              </a:ext>
            </a:extLst>
          </p:cNvPr>
          <p:cNvCxnSpPr>
            <a:cxnSpLocks/>
          </p:cNvCxnSpPr>
          <p:nvPr/>
        </p:nvCxnSpPr>
        <p:spPr>
          <a:xfrm>
            <a:off x="8885729" y="3275312"/>
            <a:ext cx="790414" cy="0"/>
          </a:xfrm>
          <a:prstGeom prst="straightConnector1">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70" name="Graphic 29">
            <a:extLst>
              <a:ext uri="{FF2B5EF4-FFF2-40B4-BE49-F238E27FC236}">
                <a16:creationId xmlns:a16="http://schemas.microsoft.com/office/drawing/2014/main" id="{F37FCD2B-3A5C-4765-BA57-45337625E51D}"/>
              </a:ext>
            </a:extLst>
          </p:cNvPr>
          <p:cNvGrpSpPr/>
          <p:nvPr/>
        </p:nvGrpSpPr>
        <p:grpSpPr>
          <a:xfrm>
            <a:off x="5032686" y="2711342"/>
            <a:ext cx="1106805" cy="1106805"/>
            <a:chOff x="5032686" y="2711342"/>
            <a:chExt cx="1106805" cy="1106805"/>
          </a:xfrm>
        </p:grpSpPr>
        <p:sp>
          <p:nvSpPr>
            <p:cNvPr id="71" name="Freeform: Shape 70">
              <a:extLst>
                <a:ext uri="{FF2B5EF4-FFF2-40B4-BE49-F238E27FC236}">
                  <a16:creationId xmlns:a16="http://schemas.microsoft.com/office/drawing/2014/main" id="{7E68D586-5246-4E41-8321-7E6B7BCE3918}"/>
                </a:ext>
              </a:extLst>
            </p:cNvPr>
            <p:cNvSpPr/>
            <p:nvPr/>
          </p:nvSpPr>
          <p:spPr>
            <a:xfrm>
              <a:off x="5032685" y="2796049"/>
              <a:ext cx="1106805" cy="785003"/>
            </a:xfrm>
            <a:custGeom>
              <a:avLst/>
              <a:gdLst>
                <a:gd name="connsiteX0" fmla="*/ 1106805 w 1106805"/>
                <a:gd name="connsiteY0" fmla="*/ 538793 h 785003"/>
                <a:gd name="connsiteX1" fmla="*/ 890978 w 1106805"/>
                <a:gd name="connsiteY1" fmla="*/ 299600 h 785003"/>
                <a:gd name="connsiteX2" fmla="*/ 568160 w 1106805"/>
                <a:gd name="connsiteY2" fmla="*/ 148 h 785003"/>
                <a:gd name="connsiteX3" fmla="*/ 260714 w 1106805"/>
                <a:gd name="connsiteY3" fmla="*/ 209826 h 785003"/>
                <a:gd name="connsiteX4" fmla="*/ 0 w 1106805"/>
                <a:gd name="connsiteY4" fmla="*/ 495136 h 785003"/>
                <a:gd name="connsiteX5" fmla="*/ 311750 w 1106805"/>
                <a:gd name="connsiteY5" fmla="*/ 784750 h 785003"/>
                <a:gd name="connsiteX6" fmla="*/ 338805 w 1106805"/>
                <a:gd name="connsiteY6" fmla="*/ 784750 h 785003"/>
                <a:gd name="connsiteX7" fmla="*/ 843631 w 1106805"/>
                <a:gd name="connsiteY7" fmla="*/ 784750 h 785003"/>
                <a:gd name="connsiteX8" fmla="*/ 857159 w 1106805"/>
                <a:gd name="connsiteY8" fmla="*/ 784750 h 785003"/>
                <a:gd name="connsiteX9" fmla="*/ 1106805 w 1106805"/>
                <a:gd name="connsiteY9" fmla="*/ 538793 h 78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6805" h="785003">
                  <a:moveTo>
                    <a:pt x="1106805" y="538793"/>
                  </a:moveTo>
                  <a:cubicBezTo>
                    <a:pt x="1102821" y="417098"/>
                    <a:pt x="1011626" y="316029"/>
                    <a:pt x="890978" y="299600"/>
                  </a:cubicBezTo>
                  <a:cubicBezTo>
                    <a:pt x="883323" y="128318"/>
                    <a:pt x="739530" y="-5066"/>
                    <a:pt x="568160" y="148"/>
                  </a:cubicBezTo>
                  <a:cubicBezTo>
                    <a:pt x="431539" y="-2375"/>
                    <a:pt x="308242" y="81714"/>
                    <a:pt x="260714" y="209826"/>
                  </a:cubicBezTo>
                  <a:cubicBezTo>
                    <a:pt x="115224" y="227394"/>
                    <a:pt x="4416" y="348655"/>
                    <a:pt x="0" y="495136"/>
                  </a:cubicBezTo>
                  <a:cubicBezTo>
                    <a:pt x="6336" y="661095"/>
                    <a:pt x="145774" y="790634"/>
                    <a:pt x="311750" y="784750"/>
                  </a:cubicBezTo>
                  <a:lnTo>
                    <a:pt x="338805" y="784750"/>
                  </a:lnTo>
                  <a:lnTo>
                    <a:pt x="843631" y="784750"/>
                  </a:lnTo>
                  <a:cubicBezTo>
                    <a:pt x="848132" y="785088"/>
                    <a:pt x="852658" y="785088"/>
                    <a:pt x="857159" y="784750"/>
                  </a:cubicBezTo>
                  <a:cubicBezTo>
                    <a:pt x="993068" y="783464"/>
                    <a:pt x="1103497" y="674672"/>
                    <a:pt x="1106805" y="538793"/>
                  </a:cubicBezTo>
                  <a:close/>
                </a:path>
              </a:pathLst>
            </a:custGeom>
            <a:solidFill>
              <a:schemeClr val="accent5">
                <a:lumMod val="60000"/>
                <a:lumOff val="40000"/>
              </a:schemeClr>
            </a:solidFill>
            <a:ln w="61383" cap="flat">
              <a:noFill/>
              <a:prstDash val="solid"/>
              <a:miter/>
            </a:ln>
          </p:spPr>
          <p:txBody>
            <a:bodyPr rtlCol="0" anchor="ctr"/>
            <a:lstStyle/>
            <a:p>
              <a:endParaRPr lang="en-NL"/>
            </a:p>
          </p:txBody>
        </p:sp>
        <p:sp>
          <p:nvSpPr>
            <p:cNvPr id="72" name="Freeform: Shape 71">
              <a:extLst>
                <a:ext uri="{FF2B5EF4-FFF2-40B4-BE49-F238E27FC236}">
                  <a16:creationId xmlns:a16="http://schemas.microsoft.com/office/drawing/2014/main" id="{E0D5780F-43EA-4612-BBAD-AB12DDA4D064}"/>
                </a:ext>
              </a:extLst>
            </p:cNvPr>
            <p:cNvSpPr/>
            <p:nvPr/>
          </p:nvSpPr>
          <p:spPr>
            <a:xfrm>
              <a:off x="5260810" y="3374195"/>
              <a:ext cx="650555" cy="357866"/>
            </a:xfrm>
            <a:custGeom>
              <a:avLst/>
              <a:gdLst>
                <a:gd name="connsiteX0" fmla="*/ 650555 w 650555"/>
                <a:gd name="connsiteY0" fmla="*/ 25211 h 357866"/>
                <a:gd name="connsiteX1" fmla="*/ 624730 w 650555"/>
                <a:gd name="connsiteY1" fmla="*/ 0 h 357866"/>
                <a:gd name="connsiteX2" fmla="*/ 25825 w 650555"/>
                <a:gd name="connsiteY2" fmla="*/ 0 h 357866"/>
                <a:gd name="connsiteX3" fmla="*/ 0 w 650555"/>
                <a:gd name="connsiteY3" fmla="*/ 25211 h 357866"/>
                <a:gd name="connsiteX4" fmla="*/ 0 w 650555"/>
                <a:gd name="connsiteY4" fmla="*/ 332656 h 357866"/>
                <a:gd name="connsiteX5" fmla="*/ 25825 w 650555"/>
                <a:gd name="connsiteY5" fmla="*/ 357867 h 357866"/>
                <a:gd name="connsiteX6" fmla="*/ 624730 w 650555"/>
                <a:gd name="connsiteY6" fmla="*/ 357867 h 357866"/>
                <a:gd name="connsiteX7" fmla="*/ 650555 w 650555"/>
                <a:gd name="connsiteY7" fmla="*/ 332656 h 357866"/>
                <a:gd name="connsiteX8" fmla="*/ 650555 w 650555"/>
                <a:gd name="connsiteY8" fmla="*/ 25211 h 35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0555" h="357866">
                  <a:moveTo>
                    <a:pt x="650555" y="25211"/>
                  </a:moveTo>
                  <a:cubicBezTo>
                    <a:pt x="650223" y="11191"/>
                    <a:pt x="638756" y="-6"/>
                    <a:pt x="624730" y="0"/>
                  </a:cubicBezTo>
                  <a:lnTo>
                    <a:pt x="25825" y="0"/>
                  </a:lnTo>
                  <a:cubicBezTo>
                    <a:pt x="11799" y="-6"/>
                    <a:pt x="334" y="11191"/>
                    <a:pt x="0" y="25211"/>
                  </a:cubicBezTo>
                  <a:lnTo>
                    <a:pt x="0" y="332656"/>
                  </a:lnTo>
                  <a:cubicBezTo>
                    <a:pt x="334" y="346676"/>
                    <a:pt x="11799" y="357873"/>
                    <a:pt x="25825" y="357867"/>
                  </a:cubicBezTo>
                  <a:lnTo>
                    <a:pt x="624730" y="357867"/>
                  </a:lnTo>
                  <a:cubicBezTo>
                    <a:pt x="638756" y="357873"/>
                    <a:pt x="650223" y="346676"/>
                    <a:pt x="650555" y="332656"/>
                  </a:cubicBezTo>
                  <a:lnTo>
                    <a:pt x="650555" y="25211"/>
                  </a:lnTo>
                  <a:close/>
                </a:path>
              </a:pathLst>
            </a:custGeom>
            <a:solidFill>
              <a:srgbClr val="821010"/>
            </a:solidFill>
            <a:ln w="61383" cap="flat">
              <a:noFill/>
              <a:prstDash val="solid"/>
              <a:miter/>
            </a:ln>
          </p:spPr>
          <p:txBody>
            <a:bodyPr rtlCol="0" anchor="ctr"/>
            <a:lstStyle/>
            <a:p>
              <a:endParaRPr lang="en-NL"/>
            </a:p>
          </p:txBody>
        </p:sp>
        <p:sp>
          <p:nvSpPr>
            <p:cNvPr id="73" name="Freeform: Shape 72">
              <a:extLst>
                <a:ext uri="{FF2B5EF4-FFF2-40B4-BE49-F238E27FC236}">
                  <a16:creationId xmlns:a16="http://schemas.microsoft.com/office/drawing/2014/main" id="{0DF6FFD2-476F-4A75-B00B-2482E036A9A0}"/>
                </a:ext>
              </a:extLst>
            </p:cNvPr>
            <p:cNvSpPr/>
            <p:nvPr/>
          </p:nvSpPr>
          <p:spPr>
            <a:xfrm>
              <a:off x="5297089"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4" name="Freeform: Shape 73">
              <a:extLst>
                <a:ext uri="{FF2B5EF4-FFF2-40B4-BE49-F238E27FC236}">
                  <a16:creationId xmlns:a16="http://schemas.microsoft.com/office/drawing/2014/main" id="{41C02239-3FA2-4200-BB62-01BBADE38F5E}"/>
                </a:ext>
              </a:extLst>
            </p:cNvPr>
            <p:cNvSpPr/>
            <p:nvPr/>
          </p:nvSpPr>
          <p:spPr>
            <a:xfrm>
              <a:off x="5500003"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5" name="Freeform: Shape 74">
              <a:extLst>
                <a:ext uri="{FF2B5EF4-FFF2-40B4-BE49-F238E27FC236}">
                  <a16:creationId xmlns:a16="http://schemas.microsoft.com/office/drawing/2014/main" id="{4127C6B5-E370-4D29-8570-0E27151C8C51}"/>
                </a:ext>
              </a:extLst>
            </p:cNvPr>
            <p:cNvSpPr/>
            <p:nvPr/>
          </p:nvSpPr>
          <p:spPr>
            <a:xfrm>
              <a:off x="5702917" y="3409858"/>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6" name="Freeform: Shape 75">
              <a:extLst>
                <a:ext uri="{FF2B5EF4-FFF2-40B4-BE49-F238E27FC236}">
                  <a16:creationId xmlns:a16="http://schemas.microsoft.com/office/drawing/2014/main" id="{18663CD7-CAAB-4DC2-90C8-50C51BD787EB}"/>
                </a:ext>
              </a:extLst>
            </p:cNvPr>
            <p:cNvSpPr/>
            <p:nvPr/>
          </p:nvSpPr>
          <p:spPr>
            <a:xfrm>
              <a:off x="5297089" y="3514390"/>
              <a:ext cx="73172" cy="78091"/>
            </a:xfrm>
            <a:custGeom>
              <a:avLst/>
              <a:gdLst>
                <a:gd name="connsiteX0" fmla="*/ 0 w 73172"/>
                <a:gd name="connsiteY0" fmla="*/ 0 h 78091"/>
                <a:gd name="connsiteX1" fmla="*/ 73172 w 73172"/>
                <a:gd name="connsiteY1" fmla="*/ 0 h 78091"/>
                <a:gd name="connsiteX2" fmla="*/ 73172 w 73172"/>
                <a:gd name="connsiteY2" fmla="*/ 78091 h 78091"/>
                <a:gd name="connsiteX3" fmla="*/ 0 w 73172"/>
                <a:gd name="connsiteY3" fmla="*/ 78091 h 78091"/>
              </a:gdLst>
              <a:ahLst/>
              <a:cxnLst>
                <a:cxn ang="0">
                  <a:pos x="connsiteX0" y="connsiteY0"/>
                </a:cxn>
                <a:cxn ang="0">
                  <a:pos x="connsiteX1" y="connsiteY1"/>
                </a:cxn>
                <a:cxn ang="0">
                  <a:pos x="connsiteX2" y="connsiteY2"/>
                </a:cxn>
                <a:cxn ang="0">
                  <a:pos x="connsiteX3" y="connsiteY3"/>
                </a:cxn>
              </a:cxnLst>
              <a:rect l="l" t="t" r="r" b="b"/>
              <a:pathLst>
                <a:path w="73172" h="78091">
                  <a:moveTo>
                    <a:pt x="0" y="0"/>
                  </a:moveTo>
                  <a:lnTo>
                    <a:pt x="73172" y="0"/>
                  </a:lnTo>
                  <a:lnTo>
                    <a:pt x="73172"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77" name="Freeform: Shape 76">
              <a:extLst>
                <a:ext uri="{FF2B5EF4-FFF2-40B4-BE49-F238E27FC236}">
                  <a16:creationId xmlns:a16="http://schemas.microsoft.com/office/drawing/2014/main" id="{9BFE97BB-1A70-45F1-956E-21D5C09A26AF}"/>
                </a:ext>
              </a:extLst>
            </p:cNvPr>
            <p:cNvSpPr/>
            <p:nvPr/>
          </p:nvSpPr>
          <p:spPr>
            <a:xfrm>
              <a:off x="5806219" y="3514390"/>
              <a:ext cx="73172" cy="78091"/>
            </a:xfrm>
            <a:custGeom>
              <a:avLst/>
              <a:gdLst>
                <a:gd name="connsiteX0" fmla="*/ 0 w 73172"/>
                <a:gd name="connsiteY0" fmla="*/ 0 h 78091"/>
                <a:gd name="connsiteX1" fmla="*/ 73172 w 73172"/>
                <a:gd name="connsiteY1" fmla="*/ 0 h 78091"/>
                <a:gd name="connsiteX2" fmla="*/ 73172 w 73172"/>
                <a:gd name="connsiteY2" fmla="*/ 78091 h 78091"/>
                <a:gd name="connsiteX3" fmla="*/ 0 w 73172"/>
                <a:gd name="connsiteY3" fmla="*/ 78091 h 78091"/>
              </a:gdLst>
              <a:ahLst/>
              <a:cxnLst>
                <a:cxn ang="0">
                  <a:pos x="connsiteX0" y="connsiteY0"/>
                </a:cxn>
                <a:cxn ang="0">
                  <a:pos x="connsiteX1" y="connsiteY1"/>
                </a:cxn>
                <a:cxn ang="0">
                  <a:pos x="connsiteX2" y="connsiteY2"/>
                </a:cxn>
                <a:cxn ang="0">
                  <a:pos x="connsiteX3" y="connsiteY3"/>
                </a:cxn>
              </a:cxnLst>
              <a:rect l="l" t="t" r="r" b="b"/>
              <a:pathLst>
                <a:path w="73172" h="78091">
                  <a:moveTo>
                    <a:pt x="0" y="0"/>
                  </a:moveTo>
                  <a:lnTo>
                    <a:pt x="73172" y="0"/>
                  </a:lnTo>
                  <a:lnTo>
                    <a:pt x="73172"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8" name="Freeform: Shape 77">
              <a:extLst>
                <a:ext uri="{FF2B5EF4-FFF2-40B4-BE49-F238E27FC236}">
                  <a16:creationId xmlns:a16="http://schemas.microsoft.com/office/drawing/2014/main" id="{7CF35DAF-1D6E-4967-AC3B-D05DC736230C}"/>
                </a:ext>
              </a:extLst>
            </p:cNvPr>
            <p:cNvSpPr/>
            <p:nvPr/>
          </p:nvSpPr>
          <p:spPr>
            <a:xfrm>
              <a:off x="5396701" y="3514390"/>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79" name="Freeform: Shape 78">
              <a:extLst>
                <a:ext uri="{FF2B5EF4-FFF2-40B4-BE49-F238E27FC236}">
                  <a16:creationId xmlns:a16="http://schemas.microsoft.com/office/drawing/2014/main" id="{4A66DEB3-7D9D-439A-92AF-4809E2500F64}"/>
                </a:ext>
              </a:extLst>
            </p:cNvPr>
            <p:cNvSpPr/>
            <p:nvPr/>
          </p:nvSpPr>
          <p:spPr>
            <a:xfrm>
              <a:off x="5600231" y="3514390"/>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80" name="Freeform: Shape 79">
              <a:extLst>
                <a:ext uri="{FF2B5EF4-FFF2-40B4-BE49-F238E27FC236}">
                  <a16:creationId xmlns:a16="http://schemas.microsoft.com/office/drawing/2014/main" id="{0BE38E66-9403-4665-85AE-C31D4F618384}"/>
                </a:ext>
              </a:extLst>
            </p:cNvPr>
            <p:cNvSpPr/>
            <p:nvPr/>
          </p:nvSpPr>
          <p:spPr>
            <a:xfrm>
              <a:off x="5297089"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sp>
          <p:nvSpPr>
            <p:cNvPr id="81" name="Freeform: Shape 80">
              <a:extLst>
                <a:ext uri="{FF2B5EF4-FFF2-40B4-BE49-F238E27FC236}">
                  <a16:creationId xmlns:a16="http://schemas.microsoft.com/office/drawing/2014/main" id="{31012A53-922C-45F8-8845-175C5181AA2C}"/>
                </a:ext>
              </a:extLst>
            </p:cNvPr>
            <p:cNvSpPr/>
            <p:nvPr/>
          </p:nvSpPr>
          <p:spPr>
            <a:xfrm>
              <a:off x="5500003"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FF7381"/>
            </a:solidFill>
            <a:ln w="61383" cap="flat">
              <a:noFill/>
              <a:prstDash val="solid"/>
              <a:miter/>
            </a:ln>
          </p:spPr>
          <p:txBody>
            <a:bodyPr rtlCol="0" anchor="ctr"/>
            <a:lstStyle/>
            <a:p>
              <a:endParaRPr lang="en-NL"/>
            </a:p>
          </p:txBody>
        </p:sp>
        <p:sp>
          <p:nvSpPr>
            <p:cNvPr id="82" name="Freeform: Shape 81">
              <a:extLst>
                <a:ext uri="{FF2B5EF4-FFF2-40B4-BE49-F238E27FC236}">
                  <a16:creationId xmlns:a16="http://schemas.microsoft.com/office/drawing/2014/main" id="{75518048-000D-4FE0-AF7F-4775AE22B1DC}"/>
                </a:ext>
              </a:extLst>
            </p:cNvPr>
            <p:cNvSpPr/>
            <p:nvPr/>
          </p:nvSpPr>
          <p:spPr>
            <a:xfrm>
              <a:off x="5702917" y="3618922"/>
              <a:ext cx="176473" cy="78091"/>
            </a:xfrm>
            <a:custGeom>
              <a:avLst/>
              <a:gdLst>
                <a:gd name="connsiteX0" fmla="*/ 0 w 176473"/>
                <a:gd name="connsiteY0" fmla="*/ 0 h 78091"/>
                <a:gd name="connsiteX1" fmla="*/ 176474 w 176473"/>
                <a:gd name="connsiteY1" fmla="*/ 0 h 78091"/>
                <a:gd name="connsiteX2" fmla="*/ 176474 w 176473"/>
                <a:gd name="connsiteY2" fmla="*/ 78091 h 78091"/>
                <a:gd name="connsiteX3" fmla="*/ 0 w 176473"/>
                <a:gd name="connsiteY3" fmla="*/ 78091 h 78091"/>
              </a:gdLst>
              <a:ahLst/>
              <a:cxnLst>
                <a:cxn ang="0">
                  <a:pos x="connsiteX0" y="connsiteY0"/>
                </a:cxn>
                <a:cxn ang="0">
                  <a:pos x="connsiteX1" y="connsiteY1"/>
                </a:cxn>
                <a:cxn ang="0">
                  <a:pos x="connsiteX2" y="connsiteY2"/>
                </a:cxn>
                <a:cxn ang="0">
                  <a:pos x="connsiteX3" y="connsiteY3"/>
                </a:cxn>
              </a:cxnLst>
              <a:rect l="l" t="t" r="r" b="b"/>
              <a:pathLst>
                <a:path w="176473" h="78091">
                  <a:moveTo>
                    <a:pt x="0" y="0"/>
                  </a:moveTo>
                  <a:lnTo>
                    <a:pt x="176474" y="0"/>
                  </a:lnTo>
                  <a:lnTo>
                    <a:pt x="176474" y="78091"/>
                  </a:lnTo>
                  <a:lnTo>
                    <a:pt x="0" y="78091"/>
                  </a:lnTo>
                  <a:close/>
                </a:path>
              </a:pathLst>
            </a:custGeom>
            <a:solidFill>
              <a:srgbClr val="E62323"/>
            </a:solidFill>
            <a:ln w="61383" cap="flat">
              <a:noFill/>
              <a:prstDash val="solid"/>
              <a:miter/>
            </a:ln>
          </p:spPr>
          <p:txBody>
            <a:bodyPr rtlCol="0" anchor="ctr"/>
            <a:lstStyle/>
            <a:p>
              <a:endParaRPr lang="en-NL"/>
            </a:p>
          </p:txBody>
        </p:sp>
      </p:grpSp>
      <p:grpSp>
        <p:nvGrpSpPr>
          <p:cNvPr id="83" name="Graphic 33">
            <a:extLst>
              <a:ext uri="{FF2B5EF4-FFF2-40B4-BE49-F238E27FC236}">
                <a16:creationId xmlns:a16="http://schemas.microsoft.com/office/drawing/2014/main" id="{E13EE086-F3A9-48A7-BB46-14CE06DE5655}"/>
              </a:ext>
            </a:extLst>
          </p:cNvPr>
          <p:cNvGrpSpPr/>
          <p:nvPr/>
        </p:nvGrpSpPr>
        <p:grpSpPr>
          <a:xfrm>
            <a:off x="7390019" y="2711342"/>
            <a:ext cx="1302871" cy="1302871"/>
            <a:chOff x="7390019" y="2711342"/>
            <a:chExt cx="1302871" cy="1302871"/>
          </a:xfrm>
          <a:solidFill>
            <a:schemeClr val="accent5">
              <a:lumMod val="75000"/>
            </a:schemeClr>
          </a:solidFill>
        </p:grpSpPr>
        <p:sp>
          <p:nvSpPr>
            <p:cNvPr id="84" name="Freeform: Shape 83">
              <a:extLst>
                <a:ext uri="{FF2B5EF4-FFF2-40B4-BE49-F238E27FC236}">
                  <a16:creationId xmlns:a16="http://schemas.microsoft.com/office/drawing/2014/main" id="{387372DB-520B-47A4-9C60-48E6AF7500BE}"/>
                </a:ext>
              </a:extLst>
            </p:cNvPr>
            <p:cNvSpPr/>
            <p:nvPr/>
          </p:nvSpPr>
          <p:spPr>
            <a:xfrm>
              <a:off x="7426209" y="2796673"/>
              <a:ext cx="1230489" cy="1133216"/>
            </a:xfrm>
            <a:custGeom>
              <a:avLst/>
              <a:gdLst>
                <a:gd name="connsiteX0" fmla="*/ 990182 w 1230489"/>
                <a:gd name="connsiteY0" fmla="*/ 340997 h 1133216"/>
                <a:gd name="connsiteX1" fmla="*/ 631892 w 1230489"/>
                <a:gd name="connsiteY1" fmla="*/ 79 h 1133216"/>
                <a:gd name="connsiteX2" fmla="*/ 288079 w 1230489"/>
                <a:gd name="connsiteY2" fmla="*/ 238215 h 1133216"/>
                <a:gd name="connsiteX3" fmla="*/ 0 w 1230489"/>
                <a:gd name="connsiteY3" fmla="*/ 566104 h 1133216"/>
                <a:gd name="connsiteX4" fmla="*/ 346708 w 1230489"/>
                <a:gd name="connsiteY4" fmla="*/ 891822 h 1133216"/>
                <a:gd name="connsiteX5" fmla="*/ 377109 w 1230489"/>
                <a:gd name="connsiteY5" fmla="*/ 891822 h 1133216"/>
                <a:gd name="connsiteX6" fmla="*/ 463967 w 1230489"/>
                <a:gd name="connsiteY6" fmla="*/ 891822 h 1133216"/>
                <a:gd name="connsiteX7" fmla="*/ 456005 w 1230489"/>
                <a:gd name="connsiteY7" fmla="*/ 851288 h 1133216"/>
                <a:gd name="connsiteX8" fmla="*/ 456005 w 1230489"/>
                <a:gd name="connsiteY8" fmla="*/ 851288 h 1133216"/>
                <a:gd name="connsiteX9" fmla="*/ 470481 w 1230489"/>
                <a:gd name="connsiteY9" fmla="*/ 798450 h 1133216"/>
                <a:gd name="connsiteX10" fmla="*/ 369147 w 1230489"/>
                <a:gd name="connsiteY10" fmla="*/ 798450 h 1133216"/>
                <a:gd name="connsiteX11" fmla="*/ 346708 w 1230489"/>
                <a:gd name="connsiteY11" fmla="*/ 798450 h 1133216"/>
                <a:gd name="connsiteX12" fmla="*/ 91925 w 1230489"/>
                <a:gd name="connsiteY12" fmla="*/ 566104 h 1133216"/>
                <a:gd name="connsiteX13" fmla="*/ 302556 w 1230489"/>
                <a:gd name="connsiteY13" fmla="*/ 329416 h 1133216"/>
                <a:gd name="connsiteX14" fmla="*/ 357566 w 1230489"/>
                <a:gd name="connsiteY14" fmla="*/ 320730 h 1133216"/>
                <a:gd name="connsiteX15" fmla="*/ 375661 w 1230489"/>
                <a:gd name="connsiteY15" fmla="*/ 267892 h 1133216"/>
                <a:gd name="connsiteX16" fmla="*/ 631892 w 1230489"/>
                <a:gd name="connsiteY16" fmla="*/ 92004 h 1133216"/>
                <a:gd name="connsiteX17" fmla="*/ 898257 w 1230489"/>
                <a:gd name="connsiteY17" fmla="*/ 341721 h 1133216"/>
                <a:gd name="connsiteX18" fmla="*/ 898257 w 1230489"/>
                <a:gd name="connsiteY18" fmla="*/ 421341 h 1133216"/>
                <a:gd name="connsiteX19" fmla="*/ 977153 w 1230489"/>
                <a:gd name="connsiteY19" fmla="*/ 432198 h 1133216"/>
                <a:gd name="connsiteX20" fmla="*/ 1140736 w 1230489"/>
                <a:gd name="connsiteY20" fmla="*/ 612429 h 1133216"/>
                <a:gd name="connsiteX21" fmla="*/ 951096 w 1230489"/>
                <a:gd name="connsiteY21" fmla="*/ 796278 h 1133216"/>
                <a:gd name="connsiteX22" fmla="*/ 940239 w 1230489"/>
                <a:gd name="connsiteY22" fmla="*/ 796278 h 1133216"/>
                <a:gd name="connsiteX23" fmla="*/ 934448 w 1230489"/>
                <a:gd name="connsiteY23" fmla="*/ 796278 h 1133216"/>
                <a:gd name="connsiteX24" fmla="*/ 862066 w 1230489"/>
                <a:gd name="connsiteY24" fmla="*/ 796278 h 1133216"/>
                <a:gd name="connsiteX25" fmla="*/ 581949 w 1230489"/>
                <a:gd name="connsiteY25" fmla="*/ 566104 h 1133216"/>
                <a:gd name="connsiteX26" fmla="*/ 530208 w 1230489"/>
                <a:gd name="connsiteY26" fmla="*/ 606288 h 1133216"/>
                <a:gd name="connsiteX27" fmla="*/ 570390 w 1230489"/>
                <a:gd name="connsiteY27" fmla="*/ 658029 h 1133216"/>
                <a:gd name="connsiteX28" fmla="*/ 581949 w 1230489"/>
                <a:gd name="connsiteY28" fmla="*/ 658029 h 1133216"/>
                <a:gd name="connsiteX29" fmla="*/ 761622 w 1230489"/>
                <a:gd name="connsiteY29" fmla="*/ 861255 h 1133216"/>
                <a:gd name="connsiteX30" fmla="*/ 581949 w 1230489"/>
                <a:gd name="connsiteY30" fmla="*/ 1040928 h 1133216"/>
                <a:gd name="connsiteX31" fmla="*/ 530208 w 1230489"/>
                <a:gd name="connsiteY31" fmla="*/ 1081115 h 1133216"/>
                <a:gd name="connsiteX32" fmla="*/ 570390 w 1230489"/>
                <a:gd name="connsiteY32" fmla="*/ 1132853 h 1133216"/>
                <a:gd name="connsiteX33" fmla="*/ 581949 w 1230489"/>
                <a:gd name="connsiteY33" fmla="*/ 1132853 h 1133216"/>
                <a:gd name="connsiteX34" fmla="*/ 862066 w 1230489"/>
                <a:gd name="connsiteY34" fmla="*/ 891098 h 1133216"/>
                <a:gd name="connsiteX35" fmla="*/ 938067 w 1230489"/>
                <a:gd name="connsiteY35" fmla="*/ 891098 h 1133216"/>
                <a:gd name="connsiteX36" fmla="*/ 952543 w 1230489"/>
                <a:gd name="connsiteY36" fmla="*/ 891098 h 1133216"/>
                <a:gd name="connsiteX37" fmla="*/ 1230489 w 1230489"/>
                <a:gd name="connsiteY37" fmla="*/ 612429 h 1133216"/>
                <a:gd name="connsiteX38" fmla="*/ 990182 w 1230489"/>
                <a:gd name="connsiteY38" fmla="*/ 340997 h 113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30489" h="1133216">
                  <a:moveTo>
                    <a:pt x="990182" y="340997"/>
                  </a:moveTo>
                  <a:cubicBezTo>
                    <a:pt x="984659" y="148239"/>
                    <a:pt x="824688" y="-3976"/>
                    <a:pt x="631892" y="79"/>
                  </a:cubicBezTo>
                  <a:cubicBezTo>
                    <a:pt x="478379" y="-1499"/>
                    <a:pt x="340576" y="93949"/>
                    <a:pt x="288079" y="238215"/>
                  </a:cubicBezTo>
                  <a:cubicBezTo>
                    <a:pt x="123974" y="260849"/>
                    <a:pt x="1321" y="400451"/>
                    <a:pt x="0" y="566104"/>
                  </a:cubicBezTo>
                  <a:cubicBezTo>
                    <a:pt x="6685" y="751387"/>
                    <a:pt x="161369" y="896708"/>
                    <a:pt x="346708" y="891822"/>
                  </a:cubicBezTo>
                  <a:cubicBezTo>
                    <a:pt x="356830" y="892531"/>
                    <a:pt x="366988" y="892531"/>
                    <a:pt x="377109" y="891822"/>
                  </a:cubicBezTo>
                  <a:lnTo>
                    <a:pt x="463967" y="891822"/>
                  </a:lnTo>
                  <a:cubicBezTo>
                    <a:pt x="458690" y="878960"/>
                    <a:pt x="455985" y="865193"/>
                    <a:pt x="456005" y="851288"/>
                  </a:cubicBezTo>
                  <a:lnTo>
                    <a:pt x="456005" y="851288"/>
                  </a:lnTo>
                  <a:cubicBezTo>
                    <a:pt x="456266" y="832730"/>
                    <a:pt x="461248" y="814547"/>
                    <a:pt x="470481" y="798450"/>
                  </a:cubicBezTo>
                  <a:lnTo>
                    <a:pt x="369147" y="798450"/>
                  </a:lnTo>
                  <a:lnTo>
                    <a:pt x="346708" y="798450"/>
                  </a:lnTo>
                  <a:cubicBezTo>
                    <a:pt x="212792" y="802995"/>
                    <a:pt x="99707" y="699873"/>
                    <a:pt x="91925" y="566104"/>
                  </a:cubicBezTo>
                  <a:cubicBezTo>
                    <a:pt x="93134" y="445663"/>
                    <a:pt x="183069" y="344602"/>
                    <a:pt x="302556" y="329416"/>
                  </a:cubicBezTo>
                  <a:lnTo>
                    <a:pt x="357566" y="320730"/>
                  </a:lnTo>
                  <a:lnTo>
                    <a:pt x="375661" y="267892"/>
                  </a:lnTo>
                  <a:cubicBezTo>
                    <a:pt x="415379" y="161052"/>
                    <a:pt x="517917" y="90666"/>
                    <a:pt x="631892" y="92004"/>
                  </a:cubicBezTo>
                  <a:cubicBezTo>
                    <a:pt x="773905" y="88726"/>
                    <a:pt x="892380" y="199793"/>
                    <a:pt x="898257" y="341721"/>
                  </a:cubicBezTo>
                  <a:lnTo>
                    <a:pt x="898257" y="421341"/>
                  </a:lnTo>
                  <a:lnTo>
                    <a:pt x="977153" y="432198"/>
                  </a:lnTo>
                  <a:cubicBezTo>
                    <a:pt x="1068571" y="443898"/>
                    <a:pt x="1137920" y="520309"/>
                    <a:pt x="1140736" y="612429"/>
                  </a:cubicBezTo>
                  <a:cubicBezTo>
                    <a:pt x="1137233" y="714733"/>
                    <a:pt x="1053458" y="795952"/>
                    <a:pt x="951096" y="796278"/>
                  </a:cubicBezTo>
                  <a:lnTo>
                    <a:pt x="940239" y="796278"/>
                  </a:lnTo>
                  <a:lnTo>
                    <a:pt x="934448" y="796278"/>
                  </a:lnTo>
                  <a:lnTo>
                    <a:pt x="862066" y="796278"/>
                  </a:lnTo>
                  <a:cubicBezTo>
                    <a:pt x="836277" y="662126"/>
                    <a:pt x="718555" y="565391"/>
                    <a:pt x="581949" y="566104"/>
                  </a:cubicBezTo>
                  <a:cubicBezTo>
                    <a:pt x="556565" y="562912"/>
                    <a:pt x="533399" y="580903"/>
                    <a:pt x="530208" y="606288"/>
                  </a:cubicBezTo>
                  <a:cubicBezTo>
                    <a:pt x="527016" y="631672"/>
                    <a:pt x="545006" y="654837"/>
                    <a:pt x="570390" y="658029"/>
                  </a:cubicBezTo>
                  <a:cubicBezTo>
                    <a:pt x="574228" y="658514"/>
                    <a:pt x="578111" y="658514"/>
                    <a:pt x="581949" y="658029"/>
                  </a:cubicBezTo>
                  <a:cubicBezTo>
                    <a:pt x="687684" y="664536"/>
                    <a:pt x="768129" y="755520"/>
                    <a:pt x="761622" y="861255"/>
                  </a:cubicBezTo>
                  <a:cubicBezTo>
                    <a:pt x="755672" y="957914"/>
                    <a:pt x="678609" y="1034979"/>
                    <a:pt x="581949" y="1040928"/>
                  </a:cubicBezTo>
                  <a:cubicBezTo>
                    <a:pt x="556565" y="1037736"/>
                    <a:pt x="533399" y="1055730"/>
                    <a:pt x="530208" y="1081115"/>
                  </a:cubicBezTo>
                  <a:cubicBezTo>
                    <a:pt x="527016" y="1106499"/>
                    <a:pt x="545006" y="1129661"/>
                    <a:pt x="570390" y="1132853"/>
                  </a:cubicBezTo>
                  <a:cubicBezTo>
                    <a:pt x="574228" y="1133338"/>
                    <a:pt x="578111" y="1133338"/>
                    <a:pt x="581949" y="1132853"/>
                  </a:cubicBezTo>
                  <a:cubicBezTo>
                    <a:pt x="722254" y="1132607"/>
                    <a:pt x="841307" y="1029854"/>
                    <a:pt x="862066" y="891098"/>
                  </a:cubicBezTo>
                  <a:lnTo>
                    <a:pt x="938067" y="891098"/>
                  </a:lnTo>
                  <a:cubicBezTo>
                    <a:pt x="942866" y="891858"/>
                    <a:pt x="947745" y="891858"/>
                    <a:pt x="952543" y="891098"/>
                  </a:cubicBezTo>
                  <a:cubicBezTo>
                    <a:pt x="1105189" y="888384"/>
                    <a:pt x="1228173" y="765082"/>
                    <a:pt x="1230489" y="612429"/>
                  </a:cubicBezTo>
                  <a:cubicBezTo>
                    <a:pt x="1227927" y="475210"/>
                    <a:pt x="1126079" y="360172"/>
                    <a:pt x="990182" y="340997"/>
                  </a:cubicBezTo>
                  <a:close/>
                </a:path>
              </a:pathLst>
            </a:custGeom>
            <a:grpFill/>
            <a:ln w="71967" cap="flat">
              <a:noFill/>
              <a:prstDash val="solid"/>
              <a:miter/>
            </a:ln>
          </p:spPr>
          <p:txBody>
            <a:bodyPr rtlCol="0" anchor="ctr"/>
            <a:lstStyle/>
            <a:p>
              <a:endParaRPr lang="en-NL"/>
            </a:p>
          </p:txBody>
        </p:sp>
        <p:sp>
          <p:nvSpPr>
            <p:cNvPr id="85" name="Freeform: Shape 84">
              <a:extLst>
                <a:ext uri="{FF2B5EF4-FFF2-40B4-BE49-F238E27FC236}">
                  <a16:creationId xmlns:a16="http://schemas.microsoft.com/office/drawing/2014/main" id="{13C444AD-1E4C-449A-9705-C96DB0F44621}"/>
                </a:ext>
              </a:extLst>
            </p:cNvPr>
            <p:cNvSpPr/>
            <p:nvPr/>
          </p:nvSpPr>
          <p:spPr>
            <a:xfrm>
              <a:off x="7882214" y="3532874"/>
              <a:ext cx="225830" cy="225830"/>
            </a:xfrm>
            <a:custGeom>
              <a:avLst/>
              <a:gdLst>
                <a:gd name="connsiteX0" fmla="*/ 114363 w 225830"/>
                <a:gd name="connsiteY0" fmla="*/ 0 h 225830"/>
                <a:gd name="connsiteX1" fmla="*/ 225831 w 225830"/>
                <a:gd name="connsiteY1" fmla="*/ 0 h 225830"/>
                <a:gd name="connsiteX2" fmla="*/ 225831 w 225830"/>
                <a:gd name="connsiteY2" fmla="*/ 225831 h 225830"/>
                <a:gd name="connsiteX3" fmla="*/ 114363 w 225830"/>
                <a:gd name="connsiteY3" fmla="*/ 225831 h 225830"/>
                <a:gd name="connsiteX4" fmla="*/ 111468 w 225830"/>
                <a:gd name="connsiteY4" fmla="*/ 225831 h 225830"/>
                <a:gd name="connsiteX5" fmla="*/ 111468 w 225830"/>
                <a:gd name="connsiteY5" fmla="*/ 0 h 225830"/>
                <a:gd name="connsiteX6" fmla="*/ 0 w 225830"/>
                <a:gd name="connsiteY6" fmla="*/ 0 h 225830"/>
                <a:gd name="connsiteX7" fmla="*/ 111468 w 225830"/>
                <a:gd name="connsiteY7" fmla="*/ 0 h 225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5830" h="225830">
                  <a:moveTo>
                    <a:pt x="114363" y="0"/>
                  </a:moveTo>
                  <a:cubicBezTo>
                    <a:pt x="175925" y="0"/>
                    <a:pt x="225831" y="0"/>
                    <a:pt x="225831" y="0"/>
                  </a:cubicBezTo>
                  <a:lnTo>
                    <a:pt x="225831" y="225831"/>
                  </a:lnTo>
                  <a:cubicBezTo>
                    <a:pt x="225831" y="225831"/>
                    <a:pt x="175925" y="225831"/>
                    <a:pt x="114363" y="225831"/>
                  </a:cubicBezTo>
                  <a:lnTo>
                    <a:pt x="111468" y="225831"/>
                  </a:lnTo>
                  <a:lnTo>
                    <a:pt x="111468" y="0"/>
                  </a:lnTo>
                  <a:cubicBezTo>
                    <a:pt x="49906" y="0"/>
                    <a:pt x="0" y="0"/>
                    <a:pt x="0" y="0"/>
                  </a:cubicBezTo>
                  <a:cubicBezTo>
                    <a:pt x="0" y="0"/>
                    <a:pt x="49906" y="0"/>
                    <a:pt x="111468" y="0"/>
                  </a:cubicBezTo>
                  <a:close/>
                </a:path>
              </a:pathLst>
            </a:custGeom>
            <a:grpFill/>
            <a:ln w="71967" cap="flat">
              <a:noFill/>
              <a:prstDash val="solid"/>
              <a:miter/>
            </a:ln>
          </p:spPr>
          <p:txBody>
            <a:bodyPr rtlCol="0" anchor="ctr"/>
            <a:lstStyle/>
            <a:p>
              <a:endParaRPr lang="en-NL"/>
            </a:p>
          </p:txBody>
        </p:sp>
      </p:grpSp>
    </p:spTree>
    <p:extLst>
      <p:ext uri="{BB962C8B-B14F-4D97-AF65-F5344CB8AC3E}">
        <p14:creationId xmlns:p14="http://schemas.microsoft.com/office/powerpoint/2010/main" val="2733932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500"/>
                                        <p:tgtEl>
                                          <p:spTgt spid="67"/>
                                        </p:tgtEl>
                                      </p:cBhvr>
                                    </p:animEffect>
                                  </p:childTnLst>
                                </p:cTn>
                              </p:par>
                              <p:par>
                                <p:cTn id="8" presetID="10" presetClass="entr" presetSubtype="0" fill="hold" nodeType="withEffect">
                                  <p:stCondLst>
                                    <p:cond delay="0"/>
                                  </p:stCondLst>
                                  <p:childTnLst>
                                    <p:set>
                                      <p:cBhvr>
                                        <p:cTn id="9" dur="1" fill="hold">
                                          <p:stCondLst>
                                            <p:cond delay="0"/>
                                          </p:stCondLst>
                                        </p:cTn>
                                        <p:tgtEl>
                                          <p:spTgt spid="70"/>
                                        </p:tgtEl>
                                        <p:attrNameLst>
                                          <p:attrName>style.visibility</p:attrName>
                                        </p:attrNameLst>
                                      </p:cBhvr>
                                      <p:to>
                                        <p:strVal val="visible"/>
                                      </p:to>
                                    </p:set>
                                    <p:animEffect transition="in" filter="fade">
                                      <p:cBhvr>
                                        <p:cTn id="10" dur="500"/>
                                        <p:tgtEl>
                                          <p:spTgt spid="7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8"/>
                                        </p:tgtEl>
                                        <p:attrNameLst>
                                          <p:attrName>style.visibility</p:attrName>
                                        </p:attrNameLst>
                                      </p:cBhvr>
                                      <p:to>
                                        <p:strVal val="visible"/>
                                      </p:to>
                                    </p:set>
                                    <p:animEffect transition="in" filter="fade">
                                      <p:cBhvr>
                                        <p:cTn id="15" dur="500"/>
                                        <p:tgtEl>
                                          <p:spTgt spid="68"/>
                                        </p:tgtEl>
                                      </p:cBhvr>
                                    </p:animEffect>
                                  </p:childTnLst>
                                </p:cTn>
                              </p:par>
                              <p:par>
                                <p:cTn id="16" presetID="10" presetClass="entr" presetSubtype="0" fill="hold" nodeType="withEffect">
                                  <p:stCondLst>
                                    <p:cond delay="0"/>
                                  </p:stCondLst>
                                  <p:childTnLst>
                                    <p:set>
                                      <p:cBhvr>
                                        <p:cTn id="17" dur="1" fill="hold">
                                          <p:stCondLst>
                                            <p:cond delay="0"/>
                                          </p:stCondLst>
                                        </p:cTn>
                                        <p:tgtEl>
                                          <p:spTgt spid="83"/>
                                        </p:tgtEl>
                                        <p:attrNameLst>
                                          <p:attrName>style.visibility</p:attrName>
                                        </p:attrNameLst>
                                      </p:cBhvr>
                                      <p:to>
                                        <p:strVal val="visible"/>
                                      </p:to>
                                    </p:set>
                                    <p:animEffect transition="in" filter="fade">
                                      <p:cBhvr>
                                        <p:cTn id="18" dur="500"/>
                                        <p:tgtEl>
                                          <p:spTgt spid="83"/>
                                        </p:tgtEl>
                                      </p:cBhvr>
                                    </p:animEffect>
                                  </p:childTnLst>
                                </p:cTn>
                              </p:par>
                              <p:par>
                                <p:cTn id="19" presetID="10" presetClass="entr" presetSubtype="0" fill="hold" nodeType="withEffect">
                                  <p:stCondLst>
                                    <p:cond delay="0"/>
                                  </p:stCondLst>
                                  <p:childTnLst>
                                    <p:set>
                                      <p:cBhvr>
                                        <p:cTn id="20" dur="1" fill="hold">
                                          <p:stCondLst>
                                            <p:cond delay="0"/>
                                          </p:stCondLst>
                                        </p:cTn>
                                        <p:tgtEl>
                                          <p:spTgt spid="69"/>
                                        </p:tgtEl>
                                        <p:attrNameLst>
                                          <p:attrName>style.visibility</p:attrName>
                                        </p:attrNameLst>
                                      </p:cBhvr>
                                      <p:to>
                                        <p:strVal val="visible"/>
                                      </p:to>
                                    </p:set>
                                    <p:animEffect transition="in" filter="fade">
                                      <p:cBhvr>
                                        <p:cTn id="21"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C40F69-2581-4C2A-843E-50D33E1C8E47}"/>
              </a:ext>
            </a:extLst>
          </p:cNvPr>
          <p:cNvSpPr>
            <a:spLocks noGrp="1"/>
          </p:cNvSpPr>
          <p:nvPr>
            <p:ph type="title"/>
          </p:nvPr>
        </p:nvSpPr>
        <p:spPr/>
        <p:txBody>
          <a:bodyPr/>
          <a:lstStyle/>
          <a:p>
            <a:r>
              <a:rPr lang="en-US" dirty="0"/>
              <a:t>Creating an API strategy</a:t>
            </a:r>
            <a:endParaRPr lang="en-NL" dirty="0"/>
          </a:p>
        </p:txBody>
      </p:sp>
      <p:pic>
        <p:nvPicPr>
          <p:cNvPr id="5122" name="Picture 2" descr="Way, Path, Outdoor, Landscape, Nature, Pathway, Grass">
            <a:extLst>
              <a:ext uri="{FF2B5EF4-FFF2-40B4-BE49-F238E27FC236}">
                <a16:creationId xmlns:a16="http://schemas.microsoft.com/office/drawing/2014/main" id="{358559B2-193E-4E9E-A9A4-D3A5D3E18C0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691521"/>
            <a:ext cx="6172200" cy="3465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4489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C2D-8049-4E25-9D0A-E3A860A87847}"/>
              </a:ext>
            </a:extLst>
          </p:cNvPr>
          <p:cNvSpPr>
            <a:spLocks noGrp="1"/>
          </p:cNvSpPr>
          <p:nvPr>
            <p:ph type="title"/>
          </p:nvPr>
        </p:nvSpPr>
        <p:spPr/>
        <p:txBody>
          <a:bodyPr/>
          <a:lstStyle/>
          <a:p>
            <a:r>
              <a:rPr lang="en-US"/>
              <a:t>The different stages of an API strategy</a:t>
            </a:r>
            <a:endParaRPr lang="en-NL" dirty="0"/>
          </a:p>
        </p:txBody>
      </p:sp>
      <p:graphicFrame>
        <p:nvGraphicFramePr>
          <p:cNvPr id="8" name="Content Placeholder 2">
            <a:extLst>
              <a:ext uri="{FF2B5EF4-FFF2-40B4-BE49-F238E27FC236}">
                <a16:creationId xmlns:a16="http://schemas.microsoft.com/office/drawing/2014/main" id="{34B7AF18-9348-4B92-BFFC-3ACD20C781D0}"/>
              </a:ext>
            </a:extLst>
          </p:cNvPr>
          <p:cNvGraphicFramePr>
            <a:graphicFrameLocks noGrp="1"/>
          </p:cNvGraphicFramePr>
          <p:nvPr>
            <p:ph idx="1"/>
            <p:extLst>
              <p:ext uri="{D42A27DB-BD31-4B8C-83A1-F6EECF244321}">
                <p14:modId xmlns:p14="http://schemas.microsoft.com/office/powerpoint/2010/main" val="2567507005"/>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42968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45FF9EC0-DE6C-40F4-BFDF-D64DA15BEBDB}"/>
                                            </p:graphicEl>
                                          </p:spTgt>
                                        </p:tgtEl>
                                        <p:attrNameLst>
                                          <p:attrName>style.visibility</p:attrName>
                                        </p:attrNameLst>
                                      </p:cBhvr>
                                      <p:to>
                                        <p:strVal val="visible"/>
                                      </p:to>
                                    </p:set>
                                    <p:animEffect transition="in" filter="fade">
                                      <p:cBhvr>
                                        <p:cTn id="7" dur="500"/>
                                        <p:tgtEl>
                                          <p:spTgt spid="8">
                                            <p:graphicEl>
                                              <a:dgm id="{45FF9EC0-DE6C-40F4-BFDF-D64DA15BEBDB}"/>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82BCADCA-BEB0-4316-9C33-09893147E95A}"/>
                                            </p:graphicEl>
                                          </p:spTgt>
                                        </p:tgtEl>
                                        <p:attrNameLst>
                                          <p:attrName>style.visibility</p:attrName>
                                        </p:attrNameLst>
                                      </p:cBhvr>
                                      <p:to>
                                        <p:strVal val="visible"/>
                                      </p:to>
                                    </p:set>
                                    <p:animEffect transition="in" filter="fade">
                                      <p:cBhvr>
                                        <p:cTn id="10" dur="500"/>
                                        <p:tgtEl>
                                          <p:spTgt spid="8">
                                            <p:graphicEl>
                                              <a:dgm id="{82BCADCA-BEB0-4316-9C33-09893147E95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graphicEl>
                                              <a:dgm id="{5DED8D78-DA71-478F-915D-E3DD407E821C}"/>
                                            </p:graphicEl>
                                          </p:spTgt>
                                        </p:tgtEl>
                                        <p:attrNameLst>
                                          <p:attrName>style.visibility</p:attrName>
                                        </p:attrNameLst>
                                      </p:cBhvr>
                                      <p:to>
                                        <p:strVal val="visible"/>
                                      </p:to>
                                    </p:set>
                                    <p:animEffect transition="in" filter="fade">
                                      <p:cBhvr>
                                        <p:cTn id="13" dur="500"/>
                                        <p:tgtEl>
                                          <p:spTgt spid="8">
                                            <p:graphicEl>
                                              <a:dgm id="{5DED8D78-DA71-478F-915D-E3DD407E821C}"/>
                                            </p:graphic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graphicEl>
                                              <a:dgm id="{FE9302F4-8950-4B1B-B9AF-957D63FACB31}"/>
                                            </p:graphicEl>
                                          </p:spTgt>
                                        </p:tgtEl>
                                        <p:attrNameLst>
                                          <p:attrName>style.visibility</p:attrName>
                                        </p:attrNameLst>
                                      </p:cBhvr>
                                      <p:to>
                                        <p:strVal val="visible"/>
                                      </p:to>
                                    </p:set>
                                    <p:animEffect transition="in" filter="fade">
                                      <p:cBhvr>
                                        <p:cTn id="16" dur="500"/>
                                        <p:tgtEl>
                                          <p:spTgt spid="8">
                                            <p:graphicEl>
                                              <a:dgm id="{FE9302F4-8950-4B1B-B9AF-957D63FACB31}"/>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graphicEl>
                                              <a:dgm id="{46944BE2-80CC-46C4-9A47-C55EC97BA46A}"/>
                                            </p:graphicEl>
                                          </p:spTgt>
                                        </p:tgtEl>
                                        <p:attrNameLst>
                                          <p:attrName>style.visibility</p:attrName>
                                        </p:attrNameLst>
                                      </p:cBhvr>
                                      <p:to>
                                        <p:strVal val="visible"/>
                                      </p:to>
                                    </p:set>
                                    <p:animEffect transition="in" filter="fade">
                                      <p:cBhvr>
                                        <p:cTn id="21" dur="500"/>
                                        <p:tgtEl>
                                          <p:spTgt spid="8">
                                            <p:graphicEl>
                                              <a:dgm id="{46944BE2-80CC-46C4-9A47-C55EC97BA46A}"/>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graphicEl>
                                              <a:dgm id="{52CC46B9-C2B4-4CDB-98F0-AB96C3C55F20}"/>
                                            </p:graphicEl>
                                          </p:spTgt>
                                        </p:tgtEl>
                                        <p:attrNameLst>
                                          <p:attrName>style.visibility</p:attrName>
                                        </p:attrNameLst>
                                      </p:cBhvr>
                                      <p:to>
                                        <p:strVal val="visible"/>
                                      </p:to>
                                    </p:set>
                                    <p:animEffect transition="in" filter="fade">
                                      <p:cBhvr>
                                        <p:cTn id="24" dur="500"/>
                                        <p:tgtEl>
                                          <p:spTgt spid="8">
                                            <p:graphicEl>
                                              <a:dgm id="{52CC46B9-C2B4-4CDB-98F0-AB96C3C55F20}"/>
                                            </p:graphic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graphicEl>
                                              <a:dgm id="{EFE9548F-F71F-4425-AC86-96FE56718BC5}"/>
                                            </p:graphicEl>
                                          </p:spTgt>
                                        </p:tgtEl>
                                        <p:attrNameLst>
                                          <p:attrName>style.visibility</p:attrName>
                                        </p:attrNameLst>
                                      </p:cBhvr>
                                      <p:to>
                                        <p:strVal val="visible"/>
                                      </p:to>
                                    </p:set>
                                    <p:animEffect transition="in" filter="fade">
                                      <p:cBhvr>
                                        <p:cTn id="27" dur="500"/>
                                        <p:tgtEl>
                                          <p:spTgt spid="8">
                                            <p:graphicEl>
                                              <a:dgm id="{EFE9548F-F71F-4425-AC86-96FE56718BC5}"/>
                                            </p:graphic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
                                            <p:graphicEl>
                                              <a:dgm id="{027B7959-A556-459C-970A-87C6B798E893}"/>
                                            </p:graphicEl>
                                          </p:spTgt>
                                        </p:tgtEl>
                                        <p:attrNameLst>
                                          <p:attrName>style.visibility</p:attrName>
                                        </p:attrNameLst>
                                      </p:cBhvr>
                                      <p:to>
                                        <p:strVal val="visible"/>
                                      </p:to>
                                    </p:set>
                                    <p:animEffect transition="in" filter="fade">
                                      <p:cBhvr>
                                        <p:cTn id="30" dur="500"/>
                                        <p:tgtEl>
                                          <p:spTgt spid="8">
                                            <p:graphicEl>
                                              <a:dgm id="{027B7959-A556-459C-970A-87C6B798E893}"/>
                                            </p:graphicEl>
                                          </p:spTgt>
                                        </p:tgtEl>
                                      </p:cBhvr>
                                    </p:animEffect>
                                  </p:childTnLst>
                                </p:cTn>
                              </p:par>
                              <p:par>
                                <p:cTn id="31" presetID="9" presetClass="emph" presetSubtype="0" grpId="1" nodeType="withEffect">
                                  <p:stCondLst>
                                    <p:cond delay="0"/>
                                  </p:stCondLst>
                                  <p:childTnLst>
                                    <p:set>
                                      <p:cBhvr>
                                        <p:cTn id="32" dur="indefinite"/>
                                        <p:tgtEl>
                                          <p:spTgt spid="8">
                                            <p:graphicEl>
                                              <a:dgm id="{45FF9EC0-DE6C-40F4-BFDF-D64DA15BEBDB}"/>
                                            </p:graphicEl>
                                          </p:spTgt>
                                        </p:tgtEl>
                                        <p:attrNameLst>
                                          <p:attrName>style.opacity</p:attrName>
                                        </p:attrNameLst>
                                      </p:cBhvr>
                                      <p:to>
                                        <p:strVal val="0.25"/>
                                      </p:to>
                                    </p:set>
                                    <p:animEffect filter="image" prLst="opacity: 0.25">
                                      <p:cBhvr rctx="IE">
                                        <p:cTn id="33" dur="indefinite"/>
                                        <p:tgtEl>
                                          <p:spTgt spid="8">
                                            <p:graphicEl>
                                              <a:dgm id="{45FF9EC0-DE6C-40F4-BFDF-D64DA15BEBDB}"/>
                                            </p:graphicEl>
                                          </p:spTgt>
                                        </p:tgtEl>
                                      </p:cBhvr>
                                    </p:animEffect>
                                  </p:childTnLst>
                                </p:cTn>
                              </p:par>
                              <p:par>
                                <p:cTn id="34" presetID="9" presetClass="emph" presetSubtype="0" grpId="1" nodeType="withEffect">
                                  <p:stCondLst>
                                    <p:cond delay="0"/>
                                  </p:stCondLst>
                                  <p:childTnLst>
                                    <p:set>
                                      <p:cBhvr>
                                        <p:cTn id="35" dur="indefinite"/>
                                        <p:tgtEl>
                                          <p:spTgt spid="8">
                                            <p:graphicEl>
                                              <a:dgm id="{82BCADCA-BEB0-4316-9C33-09893147E95A}"/>
                                            </p:graphicEl>
                                          </p:spTgt>
                                        </p:tgtEl>
                                        <p:attrNameLst>
                                          <p:attrName>style.opacity</p:attrName>
                                        </p:attrNameLst>
                                      </p:cBhvr>
                                      <p:to>
                                        <p:strVal val="0.25"/>
                                      </p:to>
                                    </p:set>
                                    <p:animEffect filter="image" prLst="opacity: 0.25">
                                      <p:cBhvr rctx="IE">
                                        <p:cTn id="36" dur="indefinite"/>
                                        <p:tgtEl>
                                          <p:spTgt spid="8">
                                            <p:graphicEl>
                                              <a:dgm id="{82BCADCA-BEB0-4316-9C33-09893147E95A}"/>
                                            </p:graphicEl>
                                          </p:spTgt>
                                        </p:tgtEl>
                                      </p:cBhvr>
                                    </p:animEffect>
                                  </p:childTnLst>
                                </p:cTn>
                              </p:par>
                              <p:par>
                                <p:cTn id="37" presetID="9" presetClass="emph" presetSubtype="0" grpId="1" nodeType="withEffect">
                                  <p:stCondLst>
                                    <p:cond delay="0"/>
                                  </p:stCondLst>
                                  <p:childTnLst>
                                    <p:set>
                                      <p:cBhvr>
                                        <p:cTn id="38" dur="indefinite"/>
                                        <p:tgtEl>
                                          <p:spTgt spid="8">
                                            <p:graphicEl>
                                              <a:dgm id="{5DED8D78-DA71-478F-915D-E3DD407E821C}"/>
                                            </p:graphicEl>
                                          </p:spTgt>
                                        </p:tgtEl>
                                        <p:attrNameLst>
                                          <p:attrName>style.opacity</p:attrName>
                                        </p:attrNameLst>
                                      </p:cBhvr>
                                      <p:to>
                                        <p:strVal val="0.25"/>
                                      </p:to>
                                    </p:set>
                                    <p:animEffect filter="image" prLst="opacity: 0.25">
                                      <p:cBhvr rctx="IE">
                                        <p:cTn id="39" dur="indefinite"/>
                                        <p:tgtEl>
                                          <p:spTgt spid="8">
                                            <p:graphicEl>
                                              <a:dgm id="{5DED8D78-DA71-478F-915D-E3DD407E821C}"/>
                                            </p:graphicEl>
                                          </p:spTgt>
                                        </p:tgtEl>
                                      </p:cBhvr>
                                    </p:animEffect>
                                  </p:childTnLst>
                                </p:cTn>
                              </p:par>
                              <p:par>
                                <p:cTn id="40" presetID="9" presetClass="emph" presetSubtype="0" grpId="1" nodeType="withEffect">
                                  <p:stCondLst>
                                    <p:cond delay="0"/>
                                  </p:stCondLst>
                                  <p:childTnLst>
                                    <p:set>
                                      <p:cBhvr>
                                        <p:cTn id="41" dur="indefinite"/>
                                        <p:tgtEl>
                                          <p:spTgt spid="8">
                                            <p:graphicEl>
                                              <a:dgm id="{FE9302F4-8950-4B1B-B9AF-957D63FACB31}"/>
                                            </p:graphicEl>
                                          </p:spTgt>
                                        </p:tgtEl>
                                        <p:attrNameLst>
                                          <p:attrName>style.opacity</p:attrName>
                                        </p:attrNameLst>
                                      </p:cBhvr>
                                      <p:to>
                                        <p:strVal val="0.25"/>
                                      </p:to>
                                    </p:set>
                                    <p:animEffect filter="image" prLst="opacity: 0.25">
                                      <p:cBhvr rctx="IE">
                                        <p:cTn id="42" dur="indefinite"/>
                                        <p:tgtEl>
                                          <p:spTgt spid="8">
                                            <p:graphicEl>
                                              <a:dgm id="{FE9302F4-8950-4B1B-B9AF-957D63FACB31}"/>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graphicEl>
                                              <a:dgm id="{6300133F-AEF6-44EA-A8F8-9485892CB1C7}"/>
                                            </p:graphicEl>
                                          </p:spTgt>
                                        </p:tgtEl>
                                        <p:attrNameLst>
                                          <p:attrName>style.visibility</p:attrName>
                                        </p:attrNameLst>
                                      </p:cBhvr>
                                      <p:to>
                                        <p:strVal val="visible"/>
                                      </p:to>
                                    </p:set>
                                    <p:animEffect transition="in" filter="fade">
                                      <p:cBhvr>
                                        <p:cTn id="47" dur="500"/>
                                        <p:tgtEl>
                                          <p:spTgt spid="8">
                                            <p:graphicEl>
                                              <a:dgm id="{6300133F-AEF6-44EA-A8F8-9485892CB1C7}"/>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
                                            <p:graphicEl>
                                              <a:dgm id="{A980D7E1-371E-4F33-A143-673BE27CB93E}"/>
                                            </p:graphicEl>
                                          </p:spTgt>
                                        </p:tgtEl>
                                        <p:attrNameLst>
                                          <p:attrName>style.visibility</p:attrName>
                                        </p:attrNameLst>
                                      </p:cBhvr>
                                      <p:to>
                                        <p:strVal val="visible"/>
                                      </p:to>
                                    </p:set>
                                    <p:animEffect transition="in" filter="fade">
                                      <p:cBhvr>
                                        <p:cTn id="50" dur="500"/>
                                        <p:tgtEl>
                                          <p:spTgt spid="8">
                                            <p:graphicEl>
                                              <a:dgm id="{A980D7E1-371E-4F33-A143-673BE27CB93E}"/>
                                            </p:graphic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
                                            <p:graphicEl>
                                              <a:dgm id="{96DD45D3-4C89-4E82-9C05-40361C150840}"/>
                                            </p:graphicEl>
                                          </p:spTgt>
                                        </p:tgtEl>
                                        <p:attrNameLst>
                                          <p:attrName>style.visibility</p:attrName>
                                        </p:attrNameLst>
                                      </p:cBhvr>
                                      <p:to>
                                        <p:strVal val="visible"/>
                                      </p:to>
                                    </p:set>
                                    <p:animEffect transition="in" filter="fade">
                                      <p:cBhvr>
                                        <p:cTn id="53" dur="500"/>
                                        <p:tgtEl>
                                          <p:spTgt spid="8">
                                            <p:graphicEl>
                                              <a:dgm id="{96DD45D3-4C89-4E82-9C05-40361C150840}"/>
                                            </p:graphic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
                                            <p:graphicEl>
                                              <a:dgm id="{CD0A77FB-AA66-44C8-A533-83CDEDC0F325}"/>
                                            </p:graphicEl>
                                          </p:spTgt>
                                        </p:tgtEl>
                                        <p:attrNameLst>
                                          <p:attrName>style.visibility</p:attrName>
                                        </p:attrNameLst>
                                      </p:cBhvr>
                                      <p:to>
                                        <p:strVal val="visible"/>
                                      </p:to>
                                    </p:set>
                                    <p:animEffect transition="in" filter="fade">
                                      <p:cBhvr>
                                        <p:cTn id="56" dur="500"/>
                                        <p:tgtEl>
                                          <p:spTgt spid="8">
                                            <p:graphicEl>
                                              <a:dgm id="{CD0A77FB-AA66-44C8-A533-83CDEDC0F325}"/>
                                            </p:graphicEl>
                                          </p:spTgt>
                                        </p:tgtEl>
                                      </p:cBhvr>
                                    </p:animEffect>
                                  </p:childTnLst>
                                </p:cTn>
                              </p:par>
                              <p:par>
                                <p:cTn id="57" presetID="9" presetClass="emph" presetSubtype="0" grpId="1" nodeType="withEffect">
                                  <p:stCondLst>
                                    <p:cond delay="0"/>
                                  </p:stCondLst>
                                  <p:childTnLst>
                                    <p:set>
                                      <p:cBhvr>
                                        <p:cTn id="58" dur="indefinite"/>
                                        <p:tgtEl>
                                          <p:spTgt spid="8">
                                            <p:graphicEl>
                                              <a:dgm id="{46944BE2-80CC-46C4-9A47-C55EC97BA46A}"/>
                                            </p:graphicEl>
                                          </p:spTgt>
                                        </p:tgtEl>
                                        <p:attrNameLst>
                                          <p:attrName>style.opacity</p:attrName>
                                        </p:attrNameLst>
                                      </p:cBhvr>
                                      <p:to>
                                        <p:strVal val="0.25"/>
                                      </p:to>
                                    </p:set>
                                    <p:animEffect filter="image" prLst="opacity: 0.25">
                                      <p:cBhvr rctx="IE">
                                        <p:cTn id="59" dur="indefinite"/>
                                        <p:tgtEl>
                                          <p:spTgt spid="8">
                                            <p:graphicEl>
                                              <a:dgm id="{46944BE2-80CC-46C4-9A47-C55EC97BA46A}"/>
                                            </p:graphicEl>
                                          </p:spTgt>
                                        </p:tgtEl>
                                      </p:cBhvr>
                                    </p:animEffect>
                                  </p:childTnLst>
                                </p:cTn>
                              </p:par>
                              <p:par>
                                <p:cTn id="60" presetID="9" presetClass="emph" presetSubtype="0" grpId="1" nodeType="withEffect">
                                  <p:stCondLst>
                                    <p:cond delay="0"/>
                                  </p:stCondLst>
                                  <p:childTnLst>
                                    <p:set>
                                      <p:cBhvr>
                                        <p:cTn id="61" dur="indefinite"/>
                                        <p:tgtEl>
                                          <p:spTgt spid="8">
                                            <p:graphicEl>
                                              <a:dgm id="{52CC46B9-C2B4-4CDB-98F0-AB96C3C55F20}"/>
                                            </p:graphicEl>
                                          </p:spTgt>
                                        </p:tgtEl>
                                        <p:attrNameLst>
                                          <p:attrName>style.opacity</p:attrName>
                                        </p:attrNameLst>
                                      </p:cBhvr>
                                      <p:to>
                                        <p:strVal val="0.25"/>
                                      </p:to>
                                    </p:set>
                                    <p:animEffect filter="image" prLst="opacity: 0.25">
                                      <p:cBhvr rctx="IE">
                                        <p:cTn id="62" dur="indefinite"/>
                                        <p:tgtEl>
                                          <p:spTgt spid="8">
                                            <p:graphicEl>
                                              <a:dgm id="{52CC46B9-C2B4-4CDB-98F0-AB96C3C55F20}"/>
                                            </p:graphicEl>
                                          </p:spTgt>
                                        </p:tgtEl>
                                      </p:cBhvr>
                                    </p:animEffect>
                                  </p:childTnLst>
                                </p:cTn>
                              </p:par>
                              <p:par>
                                <p:cTn id="63" presetID="9" presetClass="emph" presetSubtype="0" grpId="1" nodeType="withEffect">
                                  <p:stCondLst>
                                    <p:cond delay="0"/>
                                  </p:stCondLst>
                                  <p:childTnLst>
                                    <p:set>
                                      <p:cBhvr>
                                        <p:cTn id="64" dur="indefinite"/>
                                        <p:tgtEl>
                                          <p:spTgt spid="8">
                                            <p:graphicEl>
                                              <a:dgm id="{EFE9548F-F71F-4425-AC86-96FE56718BC5}"/>
                                            </p:graphicEl>
                                          </p:spTgt>
                                        </p:tgtEl>
                                        <p:attrNameLst>
                                          <p:attrName>style.opacity</p:attrName>
                                        </p:attrNameLst>
                                      </p:cBhvr>
                                      <p:to>
                                        <p:strVal val="0.25"/>
                                      </p:to>
                                    </p:set>
                                    <p:animEffect filter="image" prLst="opacity: 0.25">
                                      <p:cBhvr rctx="IE">
                                        <p:cTn id="65" dur="indefinite"/>
                                        <p:tgtEl>
                                          <p:spTgt spid="8">
                                            <p:graphicEl>
                                              <a:dgm id="{EFE9548F-F71F-4425-AC86-96FE56718BC5}"/>
                                            </p:graphicEl>
                                          </p:spTgt>
                                        </p:tgtEl>
                                      </p:cBhvr>
                                    </p:animEffect>
                                  </p:childTnLst>
                                </p:cTn>
                              </p:par>
                              <p:par>
                                <p:cTn id="66" presetID="9" presetClass="emph" presetSubtype="0" grpId="1" nodeType="withEffect">
                                  <p:stCondLst>
                                    <p:cond delay="0"/>
                                  </p:stCondLst>
                                  <p:childTnLst>
                                    <p:set>
                                      <p:cBhvr>
                                        <p:cTn id="67" dur="indefinite"/>
                                        <p:tgtEl>
                                          <p:spTgt spid="8">
                                            <p:graphicEl>
                                              <a:dgm id="{027B7959-A556-459C-970A-87C6B798E893}"/>
                                            </p:graphicEl>
                                          </p:spTgt>
                                        </p:tgtEl>
                                        <p:attrNameLst>
                                          <p:attrName>style.opacity</p:attrName>
                                        </p:attrNameLst>
                                      </p:cBhvr>
                                      <p:to>
                                        <p:strVal val="0.25"/>
                                      </p:to>
                                    </p:set>
                                    <p:animEffect filter="image" prLst="opacity: 0.25">
                                      <p:cBhvr rctx="IE">
                                        <p:cTn id="68" dur="indefinite"/>
                                        <p:tgtEl>
                                          <p:spTgt spid="8">
                                            <p:graphicEl>
                                              <a:dgm id="{027B7959-A556-459C-970A-87C6B798E89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5E1EE-64E2-4A7E-A690-87F0588BE8C5}"/>
              </a:ext>
            </a:extLst>
          </p:cNvPr>
          <p:cNvSpPr>
            <a:spLocks noGrp="1"/>
          </p:cNvSpPr>
          <p:nvPr>
            <p:ph type="title"/>
          </p:nvPr>
        </p:nvSpPr>
        <p:spPr/>
        <p:txBody>
          <a:bodyPr/>
          <a:lstStyle/>
          <a:p>
            <a:r>
              <a:rPr lang="en-US"/>
              <a:t>More open, more  risks</a:t>
            </a:r>
            <a:endParaRPr lang="en-NL" dirty="0"/>
          </a:p>
        </p:txBody>
      </p:sp>
      <p:graphicFrame>
        <p:nvGraphicFramePr>
          <p:cNvPr id="7" name="Content Placeholder 3">
            <a:extLst>
              <a:ext uri="{FF2B5EF4-FFF2-40B4-BE49-F238E27FC236}">
                <a16:creationId xmlns:a16="http://schemas.microsoft.com/office/drawing/2014/main" id="{D7432A32-B136-4A83-BBC9-0036438E3D11}"/>
              </a:ext>
            </a:extLst>
          </p:cNvPr>
          <p:cNvGraphicFramePr>
            <a:graphicFrameLocks noGrp="1"/>
          </p:cNvGraphicFramePr>
          <p:nvPr>
            <p:ph idx="1"/>
            <p:extLst>
              <p:ext uri="{D42A27DB-BD31-4B8C-83A1-F6EECF244321}">
                <p14:modId xmlns:p14="http://schemas.microsoft.com/office/powerpoint/2010/main" val="333885556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09207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DDD75A-EEC6-4A2E-A304-0E9F8BB4F9A1}"/>
                                            </p:graphicEl>
                                          </p:spTgt>
                                        </p:tgtEl>
                                        <p:attrNameLst>
                                          <p:attrName>style.visibility</p:attrName>
                                        </p:attrNameLst>
                                      </p:cBhvr>
                                      <p:to>
                                        <p:strVal val="visible"/>
                                      </p:to>
                                    </p:set>
                                    <p:animEffect transition="in" filter="fade">
                                      <p:cBhvr>
                                        <p:cTn id="7" dur="500"/>
                                        <p:tgtEl>
                                          <p:spTgt spid="7">
                                            <p:graphicEl>
                                              <a:dgm id="{D8DDD75A-EEC6-4A2E-A304-0E9F8BB4F9A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997D7ABE-F447-41CD-9FC7-D3BEBBBAD181}"/>
                                            </p:graphicEl>
                                          </p:spTgt>
                                        </p:tgtEl>
                                        <p:attrNameLst>
                                          <p:attrName>style.visibility</p:attrName>
                                        </p:attrNameLst>
                                      </p:cBhvr>
                                      <p:to>
                                        <p:strVal val="visible"/>
                                      </p:to>
                                    </p:set>
                                    <p:animEffect transition="in" filter="fade">
                                      <p:cBhvr>
                                        <p:cTn id="10" dur="500"/>
                                        <p:tgtEl>
                                          <p:spTgt spid="7">
                                            <p:graphicEl>
                                              <a:dgm id="{997D7ABE-F447-41CD-9FC7-D3BEBBBAD181}"/>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D60BFC66-3A4A-4ED1-8D0B-F27E7B4C170B}"/>
                                            </p:graphicEl>
                                          </p:spTgt>
                                        </p:tgtEl>
                                        <p:attrNameLst>
                                          <p:attrName>style.visibility</p:attrName>
                                        </p:attrNameLst>
                                      </p:cBhvr>
                                      <p:to>
                                        <p:strVal val="visible"/>
                                      </p:to>
                                    </p:set>
                                    <p:animEffect transition="in" filter="fade">
                                      <p:cBhvr>
                                        <p:cTn id="15" dur="500"/>
                                        <p:tgtEl>
                                          <p:spTgt spid="7">
                                            <p:graphicEl>
                                              <a:dgm id="{D60BFC66-3A4A-4ED1-8D0B-F27E7B4C170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8C0DE1E5-A660-4A44-9F86-9F5C4B61E9D4}"/>
                                            </p:graphicEl>
                                          </p:spTgt>
                                        </p:tgtEl>
                                        <p:attrNameLst>
                                          <p:attrName>style.visibility</p:attrName>
                                        </p:attrNameLst>
                                      </p:cBhvr>
                                      <p:to>
                                        <p:strVal val="visible"/>
                                      </p:to>
                                    </p:set>
                                    <p:animEffect transition="in" filter="fade">
                                      <p:cBhvr>
                                        <p:cTn id="18" dur="500"/>
                                        <p:tgtEl>
                                          <p:spTgt spid="7">
                                            <p:graphicEl>
                                              <a:dgm id="{8C0DE1E5-A660-4A44-9F86-9F5C4B61E9D4}"/>
                                            </p:graphicEl>
                                          </p:spTgt>
                                        </p:tgtEl>
                                      </p:cBhvr>
                                    </p:animEffect>
                                  </p:childTnLst>
                                </p:cTn>
                              </p:par>
                              <p:par>
                                <p:cTn id="19" presetID="9" presetClass="emph" presetSubtype="0" grpId="1" nodeType="withEffect">
                                  <p:stCondLst>
                                    <p:cond delay="0"/>
                                  </p:stCondLst>
                                  <p:childTnLst>
                                    <p:set>
                                      <p:cBhvr>
                                        <p:cTn id="20" dur="indefinite"/>
                                        <p:tgtEl>
                                          <p:spTgt spid="7">
                                            <p:graphicEl>
                                              <a:dgm id="{D8DDD75A-EEC6-4A2E-A304-0E9F8BB4F9A1}"/>
                                            </p:graphicEl>
                                          </p:spTgt>
                                        </p:tgtEl>
                                        <p:attrNameLst>
                                          <p:attrName>style.opacity</p:attrName>
                                        </p:attrNameLst>
                                      </p:cBhvr>
                                      <p:to>
                                        <p:strVal val="0.25"/>
                                      </p:to>
                                    </p:set>
                                    <p:animEffect filter="image" prLst="opacity: 0.25">
                                      <p:cBhvr rctx="IE">
                                        <p:cTn id="21" dur="indefinite"/>
                                        <p:tgtEl>
                                          <p:spTgt spid="7">
                                            <p:graphicEl>
                                              <a:dgm id="{D8DDD75A-EEC6-4A2E-A304-0E9F8BB4F9A1}"/>
                                            </p:graphicEl>
                                          </p:spTgt>
                                        </p:tgtEl>
                                      </p:cBhvr>
                                    </p:animEffect>
                                  </p:childTnLst>
                                </p:cTn>
                              </p:par>
                              <p:par>
                                <p:cTn id="22" presetID="9" presetClass="emph" presetSubtype="0" grpId="1" nodeType="withEffect">
                                  <p:stCondLst>
                                    <p:cond delay="0"/>
                                  </p:stCondLst>
                                  <p:childTnLst>
                                    <p:set>
                                      <p:cBhvr>
                                        <p:cTn id="23" dur="indefinite"/>
                                        <p:tgtEl>
                                          <p:spTgt spid="7">
                                            <p:graphicEl>
                                              <a:dgm id="{997D7ABE-F447-41CD-9FC7-D3BEBBBAD181}"/>
                                            </p:graphicEl>
                                          </p:spTgt>
                                        </p:tgtEl>
                                        <p:attrNameLst>
                                          <p:attrName>style.opacity</p:attrName>
                                        </p:attrNameLst>
                                      </p:cBhvr>
                                      <p:to>
                                        <p:strVal val="0.25"/>
                                      </p:to>
                                    </p:set>
                                    <p:animEffect filter="image" prLst="opacity: 0.25">
                                      <p:cBhvr rctx="IE">
                                        <p:cTn id="24" dur="indefinite"/>
                                        <p:tgtEl>
                                          <p:spTgt spid="7">
                                            <p:graphicEl>
                                              <a:dgm id="{997D7ABE-F447-41CD-9FC7-D3BEBBBAD181}"/>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07F959E3-66E7-4211-9EAF-192D77D7B187}"/>
                                            </p:graphicEl>
                                          </p:spTgt>
                                        </p:tgtEl>
                                        <p:attrNameLst>
                                          <p:attrName>style.visibility</p:attrName>
                                        </p:attrNameLst>
                                      </p:cBhvr>
                                      <p:to>
                                        <p:strVal val="visible"/>
                                      </p:to>
                                    </p:set>
                                    <p:animEffect transition="in" filter="fade">
                                      <p:cBhvr>
                                        <p:cTn id="29" dur="500"/>
                                        <p:tgtEl>
                                          <p:spTgt spid="7">
                                            <p:graphicEl>
                                              <a:dgm id="{07F959E3-66E7-4211-9EAF-192D77D7B18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FA14BC7D-1A38-4EFD-B0E2-4C51529A3C99}"/>
                                            </p:graphicEl>
                                          </p:spTgt>
                                        </p:tgtEl>
                                        <p:attrNameLst>
                                          <p:attrName>style.visibility</p:attrName>
                                        </p:attrNameLst>
                                      </p:cBhvr>
                                      <p:to>
                                        <p:strVal val="visible"/>
                                      </p:to>
                                    </p:set>
                                    <p:animEffect transition="in" filter="fade">
                                      <p:cBhvr>
                                        <p:cTn id="32" dur="500"/>
                                        <p:tgtEl>
                                          <p:spTgt spid="7">
                                            <p:graphicEl>
                                              <a:dgm id="{FA14BC7D-1A38-4EFD-B0E2-4C51529A3C99}"/>
                                            </p:graphicEl>
                                          </p:spTgt>
                                        </p:tgtEl>
                                      </p:cBhvr>
                                    </p:animEffect>
                                  </p:childTnLst>
                                </p:cTn>
                              </p:par>
                              <p:par>
                                <p:cTn id="33" presetID="9" presetClass="emph" presetSubtype="0" grpId="1" nodeType="withEffect">
                                  <p:stCondLst>
                                    <p:cond delay="0"/>
                                  </p:stCondLst>
                                  <p:childTnLst>
                                    <p:set>
                                      <p:cBhvr>
                                        <p:cTn id="34" dur="indefinite"/>
                                        <p:tgtEl>
                                          <p:spTgt spid="7">
                                            <p:graphicEl>
                                              <a:dgm id="{D60BFC66-3A4A-4ED1-8D0B-F27E7B4C170B}"/>
                                            </p:graphicEl>
                                          </p:spTgt>
                                        </p:tgtEl>
                                        <p:attrNameLst>
                                          <p:attrName>style.opacity</p:attrName>
                                        </p:attrNameLst>
                                      </p:cBhvr>
                                      <p:to>
                                        <p:strVal val="0.25"/>
                                      </p:to>
                                    </p:set>
                                    <p:animEffect filter="image" prLst="opacity: 0.25">
                                      <p:cBhvr rctx="IE">
                                        <p:cTn id="35" dur="indefinite"/>
                                        <p:tgtEl>
                                          <p:spTgt spid="7">
                                            <p:graphicEl>
                                              <a:dgm id="{D60BFC66-3A4A-4ED1-8D0B-F27E7B4C170B}"/>
                                            </p:graphicEl>
                                          </p:spTgt>
                                        </p:tgtEl>
                                      </p:cBhvr>
                                    </p:animEffect>
                                  </p:childTnLst>
                                </p:cTn>
                              </p:par>
                              <p:par>
                                <p:cTn id="36" presetID="9" presetClass="emph" presetSubtype="0" grpId="1" nodeType="withEffect">
                                  <p:stCondLst>
                                    <p:cond delay="0"/>
                                  </p:stCondLst>
                                  <p:childTnLst>
                                    <p:set>
                                      <p:cBhvr>
                                        <p:cTn id="37" dur="indefinite"/>
                                        <p:tgtEl>
                                          <p:spTgt spid="7">
                                            <p:graphicEl>
                                              <a:dgm id="{8C0DE1E5-A660-4A44-9F86-9F5C4B61E9D4}"/>
                                            </p:graphicEl>
                                          </p:spTgt>
                                        </p:tgtEl>
                                        <p:attrNameLst>
                                          <p:attrName>style.opacity</p:attrName>
                                        </p:attrNameLst>
                                      </p:cBhvr>
                                      <p:to>
                                        <p:strVal val="0.25"/>
                                      </p:to>
                                    </p:set>
                                    <p:animEffect filter="image" prLst="opacity: 0.25">
                                      <p:cBhvr rctx="IE">
                                        <p:cTn id="38" dur="indefinite"/>
                                        <p:tgtEl>
                                          <p:spTgt spid="7">
                                            <p:graphicEl>
                                              <a:dgm id="{8C0DE1E5-A660-4A44-9F86-9F5C4B61E9D4}"/>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
                                            <p:graphicEl>
                                              <a:dgm id="{8C563C67-FDA5-463A-90D2-1C2C62C74E98}"/>
                                            </p:graphicEl>
                                          </p:spTgt>
                                        </p:tgtEl>
                                        <p:attrNameLst>
                                          <p:attrName>style.visibility</p:attrName>
                                        </p:attrNameLst>
                                      </p:cBhvr>
                                      <p:to>
                                        <p:strVal val="visible"/>
                                      </p:to>
                                    </p:set>
                                    <p:animEffect transition="in" filter="fade">
                                      <p:cBhvr>
                                        <p:cTn id="43" dur="500"/>
                                        <p:tgtEl>
                                          <p:spTgt spid="7">
                                            <p:graphicEl>
                                              <a:dgm id="{8C563C67-FDA5-463A-90D2-1C2C62C74E98}"/>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
                                            <p:graphicEl>
                                              <a:dgm id="{EF78D847-772E-4EC4-B65B-A32E20B6BCDD}"/>
                                            </p:graphicEl>
                                          </p:spTgt>
                                        </p:tgtEl>
                                        <p:attrNameLst>
                                          <p:attrName>style.visibility</p:attrName>
                                        </p:attrNameLst>
                                      </p:cBhvr>
                                      <p:to>
                                        <p:strVal val="visible"/>
                                      </p:to>
                                    </p:set>
                                    <p:animEffect transition="in" filter="fade">
                                      <p:cBhvr>
                                        <p:cTn id="46" dur="500"/>
                                        <p:tgtEl>
                                          <p:spTgt spid="7">
                                            <p:graphicEl>
                                              <a:dgm id="{EF78D847-772E-4EC4-B65B-A32E20B6BCDD}"/>
                                            </p:graphicEl>
                                          </p:spTgt>
                                        </p:tgtEl>
                                      </p:cBhvr>
                                    </p:animEffect>
                                  </p:childTnLst>
                                </p:cTn>
                              </p:par>
                              <p:par>
                                <p:cTn id="47" presetID="9" presetClass="emph" presetSubtype="0" grpId="1" nodeType="withEffect">
                                  <p:stCondLst>
                                    <p:cond delay="0"/>
                                  </p:stCondLst>
                                  <p:childTnLst>
                                    <p:set>
                                      <p:cBhvr>
                                        <p:cTn id="48" dur="indefinite"/>
                                        <p:tgtEl>
                                          <p:spTgt spid="7">
                                            <p:graphicEl>
                                              <a:dgm id="{07F959E3-66E7-4211-9EAF-192D77D7B187}"/>
                                            </p:graphicEl>
                                          </p:spTgt>
                                        </p:tgtEl>
                                        <p:attrNameLst>
                                          <p:attrName>style.opacity</p:attrName>
                                        </p:attrNameLst>
                                      </p:cBhvr>
                                      <p:to>
                                        <p:strVal val="0.25"/>
                                      </p:to>
                                    </p:set>
                                    <p:animEffect filter="image" prLst="opacity: 0.25">
                                      <p:cBhvr rctx="IE">
                                        <p:cTn id="49" dur="indefinite"/>
                                        <p:tgtEl>
                                          <p:spTgt spid="7">
                                            <p:graphicEl>
                                              <a:dgm id="{07F959E3-66E7-4211-9EAF-192D77D7B187}"/>
                                            </p:graphicEl>
                                          </p:spTgt>
                                        </p:tgtEl>
                                      </p:cBhvr>
                                    </p:animEffect>
                                  </p:childTnLst>
                                </p:cTn>
                              </p:par>
                              <p:par>
                                <p:cTn id="50" presetID="9" presetClass="emph" presetSubtype="0" grpId="1" nodeType="withEffect">
                                  <p:stCondLst>
                                    <p:cond delay="0"/>
                                  </p:stCondLst>
                                  <p:childTnLst>
                                    <p:set>
                                      <p:cBhvr>
                                        <p:cTn id="51" dur="indefinite"/>
                                        <p:tgtEl>
                                          <p:spTgt spid="7">
                                            <p:graphicEl>
                                              <a:dgm id="{FA14BC7D-1A38-4EFD-B0E2-4C51529A3C99}"/>
                                            </p:graphicEl>
                                          </p:spTgt>
                                        </p:tgtEl>
                                        <p:attrNameLst>
                                          <p:attrName>style.opacity</p:attrName>
                                        </p:attrNameLst>
                                      </p:cBhvr>
                                      <p:to>
                                        <p:strVal val="0.25"/>
                                      </p:to>
                                    </p:set>
                                    <p:animEffect filter="image" prLst="opacity: 0.25">
                                      <p:cBhvr rctx="IE">
                                        <p:cTn id="52" dur="indefinite"/>
                                        <p:tgtEl>
                                          <p:spTgt spid="7">
                                            <p:graphicEl>
                                              <a:dgm id="{FA14BC7D-1A38-4EFD-B0E2-4C51529A3C9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6C2D8-0A12-43BB-BB61-538F3984DCD7}"/>
              </a:ext>
            </a:extLst>
          </p:cNvPr>
          <p:cNvSpPr>
            <a:spLocks noGrp="1"/>
          </p:cNvSpPr>
          <p:nvPr>
            <p:ph type="title"/>
          </p:nvPr>
        </p:nvSpPr>
        <p:spPr/>
        <p:txBody>
          <a:bodyPr>
            <a:normAutofit/>
          </a:bodyPr>
          <a:lstStyle/>
          <a:p>
            <a:r>
              <a:rPr lang="en-US" dirty="0"/>
              <a:t>API security</a:t>
            </a:r>
            <a:br>
              <a:rPr lang="en-US" dirty="0"/>
            </a:br>
            <a:r>
              <a:rPr lang="en-US" dirty="0"/>
              <a:t>best practices</a:t>
            </a:r>
            <a:endParaRPr lang="en-NL" dirty="0"/>
          </a:p>
        </p:txBody>
      </p:sp>
      <p:pic>
        <p:nvPicPr>
          <p:cNvPr id="1026" name="Picture 2" descr="Light Bulbs, Chosen, Bulb, Light, Group, Idea, Choice">
            <a:extLst>
              <a:ext uri="{FF2B5EF4-FFF2-40B4-BE49-F238E27FC236}">
                <a16:creationId xmlns:a16="http://schemas.microsoft.com/office/drawing/2014/main" id="{80A81786-966D-4B1F-A358-29B5B9D0523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572577"/>
            <a:ext cx="6172200" cy="3703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87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F007E2-C1BA-4DBD-8E53-4405FE1990EF}"/>
              </a:ext>
            </a:extLst>
          </p:cNvPr>
          <p:cNvSpPr>
            <a:spLocks noGrp="1"/>
          </p:cNvSpPr>
          <p:nvPr>
            <p:ph type="title"/>
          </p:nvPr>
        </p:nvSpPr>
        <p:spPr/>
        <p:txBody>
          <a:bodyPr/>
          <a:lstStyle/>
          <a:p>
            <a:r>
              <a:rPr lang="en-US"/>
              <a:t>Best practices for securing APIs</a:t>
            </a:r>
            <a:endParaRPr lang="en-NL" dirty="0"/>
          </a:p>
        </p:txBody>
      </p:sp>
      <p:graphicFrame>
        <p:nvGraphicFramePr>
          <p:cNvPr id="8" name="Content Placeholder 4">
            <a:extLst>
              <a:ext uri="{FF2B5EF4-FFF2-40B4-BE49-F238E27FC236}">
                <a16:creationId xmlns:a16="http://schemas.microsoft.com/office/drawing/2014/main" id="{02D4469F-F253-4623-B380-1A83F9BA5962}"/>
              </a:ext>
            </a:extLst>
          </p:cNvPr>
          <p:cNvGraphicFramePr>
            <a:graphicFrameLocks noGrp="1"/>
          </p:cNvGraphicFramePr>
          <p:nvPr>
            <p:ph idx="1"/>
            <p:extLst>
              <p:ext uri="{D42A27DB-BD31-4B8C-83A1-F6EECF244321}">
                <p14:modId xmlns:p14="http://schemas.microsoft.com/office/powerpoint/2010/main" val="509978987"/>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3999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709E92A5-0AA2-45A8-B1A5-AB9E0D8C7557}"/>
                                            </p:graphicEl>
                                          </p:spTgt>
                                        </p:tgtEl>
                                        <p:attrNameLst>
                                          <p:attrName>style.visibility</p:attrName>
                                        </p:attrNameLst>
                                      </p:cBhvr>
                                      <p:to>
                                        <p:strVal val="visible"/>
                                      </p:to>
                                    </p:set>
                                    <p:animEffect transition="in" filter="fade">
                                      <p:cBhvr>
                                        <p:cTn id="7" dur="500"/>
                                        <p:tgtEl>
                                          <p:spTgt spid="8">
                                            <p:graphicEl>
                                              <a:dgm id="{709E92A5-0AA2-45A8-B1A5-AB9E0D8C755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graphicEl>
                                              <a:dgm id="{11FF2CA4-BD71-43A4-84E2-3D0C7AA5DCAF}"/>
                                            </p:graphicEl>
                                          </p:spTgt>
                                        </p:tgtEl>
                                        <p:attrNameLst>
                                          <p:attrName>style.visibility</p:attrName>
                                        </p:attrNameLst>
                                      </p:cBhvr>
                                      <p:to>
                                        <p:strVal val="visible"/>
                                      </p:to>
                                    </p:set>
                                    <p:animEffect transition="in" filter="fade">
                                      <p:cBhvr>
                                        <p:cTn id="12" dur="500"/>
                                        <p:tgtEl>
                                          <p:spTgt spid="8">
                                            <p:graphicEl>
                                              <a:dgm id="{11FF2CA4-BD71-43A4-84E2-3D0C7AA5DCAF}"/>
                                            </p:graphicEl>
                                          </p:spTgt>
                                        </p:tgtEl>
                                      </p:cBhvr>
                                    </p:animEffect>
                                  </p:childTnLst>
                                </p:cTn>
                              </p:par>
                              <p:par>
                                <p:cTn id="13" presetID="9" presetClass="emph" presetSubtype="0" grpId="1" nodeType="withEffect">
                                  <p:stCondLst>
                                    <p:cond delay="0"/>
                                  </p:stCondLst>
                                  <p:childTnLst>
                                    <p:set>
                                      <p:cBhvr>
                                        <p:cTn id="14" dur="indefinite"/>
                                        <p:tgtEl>
                                          <p:spTgt spid="8">
                                            <p:graphicEl>
                                              <a:dgm id="{709E92A5-0AA2-45A8-B1A5-AB9E0D8C7557}"/>
                                            </p:graphicEl>
                                          </p:spTgt>
                                        </p:tgtEl>
                                        <p:attrNameLst>
                                          <p:attrName>style.opacity</p:attrName>
                                        </p:attrNameLst>
                                      </p:cBhvr>
                                      <p:to>
                                        <p:strVal val="0.25"/>
                                      </p:to>
                                    </p:set>
                                    <p:animEffect filter="image" prLst="opacity: 0.25">
                                      <p:cBhvr rctx="IE">
                                        <p:cTn id="15" dur="indefinite"/>
                                        <p:tgtEl>
                                          <p:spTgt spid="8">
                                            <p:graphicEl>
                                              <a:dgm id="{709E92A5-0AA2-45A8-B1A5-AB9E0D8C7557}"/>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graphicEl>
                                              <a:dgm id="{CA921C21-B9D3-4B23-811E-A835444DC758}"/>
                                            </p:graphicEl>
                                          </p:spTgt>
                                        </p:tgtEl>
                                        <p:attrNameLst>
                                          <p:attrName>style.visibility</p:attrName>
                                        </p:attrNameLst>
                                      </p:cBhvr>
                                      <p:to>
                                        <p:strVal val="visible"/>
                                      </p:to>
                                    </p:set>
                                    <p:animEffect transition="in" filter="fade">
                                      <p:cBhvr>
                                        <p:cTn id="20" dur="500"/>
                                        <p:tgtEl>
                                          <p:spTgt spid="8">
                                            <p:graphicEl>
                                              <a:dgm id="{CA921C21-B9D3-4B23-811E-A835444DC758}"/>
                                            </p:graphicEl>
                                          </p:spTgt>
                                        </p:tgtEl>
                                      </p:cBhvr>
                                    </p:animEffect>
                                  </p:childTnLst>
                                </p:cTn>
                              </p:par>
                              <p:par>
                                <p:cTn id="21" presetID="9" presetClass="emph" presetSubtype="0" grpId="1" nodeType="withEffect">
                                  <p:stCondLst>
                                    <p:cond delay="0"/>
                                  </p:stCondLst>
                                  <p:childTnLst>
                                    <p:set>
                                      <p:cBhvr>
                                        <p:cTn id="22" dur="indefinite"/>
                                        <p:tgtEl>
                                          <p:spTgt spid="8">
                                            <p:graphicEl>
                                              <a:dgm id="{11FF2CA4-BD71-43A4-84E2-3D0C7AA5DCAF}"/>
                                            </p:graphicEl>
                                          </p:spTgt>
                                        </p:tgtEl>
                                        <p:attrNameLst>
                                          <p:attrName>style.opacity</p:attrName>
                                        </p:attrNameLst>
                                      </p:cBhvr>
                                      <p:to>
                                        <p:strVal val="0.25"/>
                                      </p:to>
                                    </p:set>
                                    <p:animEffect filter="image" prLst="opacity: 0.25">
                                      <p:cBhvr rctx="IE">
                                        <p:cTn id="23" dur="indefinite"/>
                                        <p:tgtEl>
                                          <p:spTgt spid="8">
                                            <p:graphicEl>
                                              <a:dgm id="{11FF2CA4-BD71-43A4-84E2-3D0C7AA5DCAF}"/>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8">
                                            <p:graphicEl>
                                              <a:dgm id="{33CFA05D-FA91-471A-A476-251255C41F13}"/>
                                            </p:graphicEl>
                                          </p:spTgt>
                                        </p:tgtEl>
                                        <p:attrNameLst>
                                          <p:attrName>style.visibility</p:attrName>
                                        </p:attrNameLst>
                                      </p:cBhvr>
                                      <p:to>
                                        <p:strVal val="visible"/>
                                      </p:to>
                                    </p:set>
                                    <p:animEffect transition="in" filter="fade">
                                      <p:cBhvr>
                                        <p:cTn id="28" dur="500"/>
                                        <p:tgtEl>
                                          <p:spTgt spid="8">
                                            <p:graphicEl>
                                              <a:dgm id="{33CFA05D-FA91-471A-A476-251255C41F13}"/>
                                            </p:graphicEl>
                                          </p:spTgt>
                                        </p:tgtEl>
                                      </p:cBhvr>
                                    </p:animEffect>
                                  </p:childTnLst>
                                </p:cTn>
                              </p:par>
                              <p:par>
                                <p:cTn id="29" presetID="9" presetClass="emph" presetSubtype="0" grpId="1" nodeType="withEffect">
                                  <p:stCondLst>
                                    <p:cond delay="0"/>
                                  </p:stCondLst>
                                  <p:childTnLst>
                                    <p:set>
                                      <p:cBhvr>
                                        <p:cTn id="30" dur="indefinite"/>
                                        <p:tgtEl>
                                          <p:spTgt spid="8">
                                            <p:graphicEl>
                                              <a:dgm id="{CA921C21-B9D3-4B23-811E-A835444DC758}"/>
                                            </p:graphicEl>
                                          </p:spTgt>
                                        </p:tgtEl>
                                        <p:attrNameLst>
                                          <p:attrName>style.opacity</p:attrName>
                                        </p:attrNameLst>
                                      </p:cBhvr>
                                      <p:to>
                                        <p:strVal val="0.25"/>
                                      </p:to>
                                    </p:set>
                                    <p:animEffect filter="image" prLst="opacity: 0.25">
                                      <p:cBhvr rctx="IE">
                                        <p:cTn id="31" dur="indefinite"/>
                                        <p:tgtEl>
                                          <p:spTgt spid="8">
                                            <p:graphicEl>
                                              <a:dgm id="{CA921C21-B9D3-4B23-811E-A835444DC758}"/>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8">
                                            <p:graphicEl>
                                              <a:dgm id="{604C889A-D996-4644-ABA1-D4C2605969EC}"/>
                                            </p:graphicEl>
                                          </p:spTgt>
                                        </p:tgtEl>
                                        <p:attrNameLst>
                                          <p:attrName>style.visibility</p:attrName>
                                        </p:attrNameLst>
                                      </p:cBhvr>
                                      <p:to>
                                        <p:strVal val="visible"/>
                                      </p:to>
                                    </p:set>
                                    <p:animEffect transition="in" filter="fade">
                                      <p:cBhvr>
                                        <p:cTn id="36" dur="500"/>
                                        <p:tgtEl>
                                          <p:spTgt spid="8">
                                            <p:graphicEl>
                                              <a:dgm id="{604C889A-D996-4644-ABA1-D4C2605969EC}"/>
                                            </p:graphicEl>
                                          </p:spTgt>
                                        </p:tgtEl>
                                      </p:cBhvr>
                                    </p:animEffect>
                                  </p:childTnLst>
                                </p:cTn>
                              </p:par>
                              <p:par>
                                <p:cTn id="37" presetID="9" presetClass="emph" presetSubtype="0" grpId="1" nodeType="withEffect">
                                  <p:stCondLst>
                                    <p:cond delay="0"/>
                                  </p:stCondLst>
                                  <p:childTnLst>
                                    <p:set>
                                      <p:cBhvr>
                                        <p:cTn id="38" dur="indefinite"/>
                                        <p:tgtEl>
                                          <p:spTgt spid="8">
                                            <p:graphicEl>
                                              <a:dgm id="{33CFA05D-FA91-471A-A476-251255C41F13}"/>
                                            </p:graphicEl>
                                          </p:spTgt>
                                        </p:tgtEl>
                                        <p:attrNameLst>
                                          <p:attrName>style.opacity</p:attrName>
                                        </p:attrNameLst>
                                      </p:cBhvr>
                                      <p:to>
                                        <p:strVal val="0.25"/>
                                      </p:to>
                                    </p:set>
                                    <p:animEffect filter="image" prLst="opacity: 0.25">
                                      <p:cBhvr rctx="IE">
                                        <p:cTn id="39" dur="indefinite"/>
                                        <p:tgtEl>
                                          <p:spTgt spid="8">
                                            <p:graphicEl>
                                              <a:dgm id="{33CFA05D-FA91-471A-A476-251255C41F13}"/>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8">
                                            <p:graphicEl>
                                              <a:dgm id="{A5085327-1BFD-4C03-B94F-25A7D8F7E561}"/>
                                            </p:graphicEl>
                                          </p:spTgt>
                                        </p:tgtEl>
                                        <p:attrNameLst>
                                          <p:attrName>style.visibility</p:attrName>
                                        </p:attrNameLst>
                                      </p:cBhvr>
                                      <p:to>
                                        <p:strVal val="visible"/>
                                      </p:to>
                                    </p:set>
                                    <p:animEffect transition="in" filter="fade">
                                      <p:cBhvr>
                                        <p:cTn id="44" dur="500"/>
                                        <p:tgtEl>
                                          <p:spTgt spid="8">
                                            <p:graphicEl>
                                              <a:dgm id="{A5085327-1BFD-4C03-B94F-25A7D8F7E561}"/>
                                            </p:graphicEl>
                                          </p:spTgt>
                                        </p:tgtEl>
                                      </p:cBhvr>
                                    </p:animEffect>
                                  </p:childTnLst>
                                </p:cTn>
                              </p:par>
                              <p:par>
                                <p:cTn id="45" presetID="9" presetClass="emph" presetSubtype="0" grpId="1" nodeType="withEffect">
                                  <p:stCondLst>
                                    <p:cond delay="0"/>
                                  </p:stCondLst>
                                  <p:childTnLst>
                                    <p:set>
                                      <p:cBhvr>
                                        <p:cTn id="46" dur="indefinite"/>
                                        <p:tgtEl>
                                          <p:spTgt spid="8">
                                            <p:graphicEl>
                                              <a:dgm id="{604C889A-D996-4644-ABA1-D4C2605969EC}"/>
                                            </p:graphicEl>
                                          </p:spTgt>
                                        </p:tgtEl>
                                        <p:attrNameLst>
                                          <p:attrName>style.opacity</p:attrName>
                                        </p:attrNameLst>
                                      </p:cBhvr>
                                      <p:to>
                                        <p:strVal val="0.25"/>
                                      </p:to>
                                    </p:set>
                                    <p:animEffect filter="image" prLst="opacity: 0.25">
                                      <p:cBhvr rctx="IE">
                                        <p:cTn id="47" dur="indefinite"/>
                                        <p:tgtEl>
                                          <p:spTgt spid="8">
                                            <p:graphicEl>
                                              <a:dgm id="{604C889A-D996-4644-ABA1-D4C2605969EC}"/>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graphicEl>
                                              <a:dgm id="{24501F56-5EFE-41AA-AE07-883E874965BD}"/>
                                            </p:graphicEl>
                                          </p:spTgt>
                                        </p:tgtEl>
                                        <p:attrNameLst>
                                          <p:attrName>style.visibility</p:attrName>
                                        </p:attrNameLst>
                                      </p:cBhvr>
                                      <p:to>
                                        <p:strVal val="visible"/>
                                      </p:to>
                                    </p:set>
                                    <p:animEffect transition="in" filter="fade">
                                      <p:cBhvr>
                                        <p:cTn id="52" dur="500"/>
                                        <p:tgtEl>
                                          <p:spTgt spid="8">
                                            <p:graphicEl>
                                              <a:dgm id="{24501F56-5EFE-41AA-AE07-883E874965BD}"/>
                                            </p:graphicEl>
                                          </p:spTgt>
                                        </p:tgtEl>
                                      </p:cBhvr>
                                    </p:animEffect>
                                  </p:childTnLst>
                                </p:cTn>
                              </p:par>
                              <p:par>
                                <p:cTn id="53" presetID="9" presetClass="emph" presetSubtype="0" grpId="1" nodeType="withEffect">
                                  <p:stCondLst>
                                    <p:cond delay="0"/>
                                  </p:stCondLst>
                                  <p:childTnLst>
                                    <p:set>
                                      <p:cBhvr>
                                        <p:cTn id="54" dur="indefinite"/>
                                        <p:tgtEl>
                                          <p:spTgt spid="8">
                                            <p:graphicEl>
                                              <a:dgm id="{A5085327-1BFD-4C03-B94F-25A7D8F7E561}"/>
                                            </p:graphicEl>
                                          </p:spTgt>
                                        </p:tgtEl>
                                        <p:attrNameLst>
                                          <p:attrName>style.opacity</p:attrName>
                                        </p:attrNameLst>
                                      </p:cBhvr>
                                      <p:to>
                                        <p:strVal val="0.25"/>
                                      </p:to>
                                    </p:set>
                                    <p:animEffect filter="image" prLst="opacity: 0.25">
                                      <p:cBhvr rctx="IE">
                                        <p:cTn id="55" dur="indefinite"/>
                                        <p:tgtEl>
                                          <p:spTgt spid="8">
                                            <p:graphicEl>
                                              <a:dgm id="{A5085327-1BFD-4C03-B94F-25A7D8F7E561}"/>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8">
                                            <p:graphicEl>
                                              <a:dgm id="{90CDBCCC-7CE6-4357-B77E-26CC23F23E31}"/>
                                            </p:graphicEl>
                                          </p:spTgt>
                                        </p:tgtEl>
                                        <p:attrNameLst>
                                          <p:attrName>style.visibility</p:attrName>
                                        </p:attrNameLst>
                                      </p:cBhvr>
                                      <p:to>
                                        <p:strVal val="visible"/>
                                      </p:to>
                                    </p:set>
                                    <p:animEffect transition="in" filter="fade">
                                      <p:cBhvr>
                                        <p:cTn id="60" dur="500"/>
                                        <p:tgtEl>
                                          <p:spTgt spid="8">
                                            <p:graphicEl>
                                              <a:dgm id="{90CDBCCC-7CE6-4357-B77E-26CC23F23E31}"/>
                                            </p:graphicEl>
                                          </p:spTgt>
                                        </p:tgtEl>
                                      </p:cBhvr>
                                    </p:animEffect>
                                  </p:childTnLst>
                                </p:cTn>
                              </p:par>
                              <p:par>
                                <p:cTn id="61" presetID="9" presetClass="emph" presetSubtype="0" grpId="1" nodeType="withEffect">
                                  <p:stCondLst>
                                    <p:cond delay="0"/>
                                  </p:stCondLst>
                                  <p:childTnLst>
                                    <p:set>
                                      <p:cBhvr>
                                        <p:cTn id="62" dur="indefinite"/>
                                        <p:tgtEl>
                                          <p:spTgt spid="8">
                                            <p:graphicEl>
                                              <a:dgm id="{24501F56-5EFE-41AA-AE07-883E874965BD}"/>
                                            </p:graphicEl>
                                          </p:spTgt>
                                        </p:tgtEl>
                                        <p:attrNameLst>
                                          <p:attrName>style.opacity</p:attrName>
                                        </p:attrNameLst>
                                      </p:cBhvr>
                                      <p:to>
                                        <p:strVal val="0.25"/>
                                      </p:to>
                                    </p:set>
                                    <p:animEffect filter="image" prLst="opacity: 0.25">
                                      <p:cBhvr rctx="IE">
                                        <p:cTn id="63" dur="indefinite"/>
                                        <p:tgtEl>
                                          <p:spTgt spid="8">
                                            <p:graphicEl>
                                              <a:dgm id="{24501F56-5EFE-41AA-AE07-883E874965BD}"/>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8">
                                            <p:graphicEl>
                                              <a:dgm id="{BAEA6354-EF25-4976-9613-FCCC58D4E0FB}"/>
                                            </p:graphicEl>
                                          </p:spTgt>
                                        </p:tgtEl>
                                        <p:attrNameLst>
                                          <p:attrName>style.visibility</p:attrName>
                                        </p:attrNameLst>
                                      </p:cBhvr>
                                      <p:to>
                                        <p:strVal val="visible"/>
                                      </p:to>
                                    </p:set>
                                    <p:animEffect transition="in" filter="fade">
                                      <p:cBhvr>
                                        <p:cTn id="68" dur="500"/>
                                        <p:tgtEl>
                                          <p:spTgt spid="8">
                                            <p:graphicEl>
                                              <a:dgm id="{BAEA6354-EF25-4976-9613-FCCC58D4E0FB}"/>
                                            </p:graphicEl>
                                          </p:spTgt>
                                        </p:tgtEl>
                                      </p:cBhvr>
                                    </p:animEffect>
                                  </p:childTnLst>
                                </p:cTn>
                              </p:par>
                              <p:par>
                                <p:cTn id="69" presetID="9" presetClass="emph" presetSubtype="0" grpId="1" nodeType="withEffect">
                                  <p:stCondLst>
                                    <p:cond delay="0"/>
                                  </p:stCondLst>
                                  <p:childTnLst>
                                    <p:set>
                                      <p:cBhvr>
                                        <p:cTn id="70" dur="indefinite"/>
                                        <p:tgtEl>
                                          <p:spTgt spid="8">
                                            <p:graphicEl>
                                              <a:dgm id="{90CDBCCC-7CE6-4357-B77E-26CC23F23E31}"/>
                                            </p:graphicEl>
                                          </p:spTgt>
                                        </p:tgtEl>
                                        <p:attrNameLst>
                                          <p:attrName>style.opacity</p:attrName>
                                        </p:attrNameLst>
                                      </p:cBhvr>
                                      <p:to>
                                        <p:strVal val="0.25"/>
                                      </p:to>
                                    </p:set>
                                    <p:animEffect filter="image" prLst="opacity: 0.25">
                                      <p:cBhvr rctx="IE">
                                        <p:cTn id="71" dur="indefinite"/>
                                        <p:tgtEl>
                                          <p:spTgt spid="8">
                                            <p:graphicEl>
                                              <a:dgm id="{90CDBCCC-7CE6-4357-B77E-26CC23F23E31}"/>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8">
                                            <p:graphicEl>
                                              <a:dgm id="{DC566DDC-576F-4779-9D3B-41733D07E41C}"/>
                                            </p:graphicEl>
                                          </p:spTgt>
                                        </p:tgtEl>
                                        <p:attrNameLst>
                                          <p:attrName>style.visibility</p:attrName>
                                        </p:attrNameLst>
                                      </p:cBhvr>
                                      <p:to>
                                        <p:strVal val="visible"/>
                                      </p:to>
                                    </p:set>
                                    <p:animEffect transition="in" filter="fade">
                                      <p:cBhvr>
                                        <p:cTn id="76" dur="500"/>
                                        <p:tgtEl>
                                          <p:spTgt spid="8">
                                            <p:graphicEl>
                                              <a:dgm id="{DC566DDC-576F-4779-9D3B-41733D07E41C}"/>
                                            </p:graphicEl>
                                          </p:spTgt>
                                        </p:tgtEl>
                                      </p:cBhvr>
                                    </p:animEffect>
                                  </p:childTnLst>
                                </p:cTn>
                              </p:par>
                              <p:par>
                                <p:cTn id="77" presetID="9" presetClass="emph" presetSubtype="0" grpId="1" nodeType="withEffect">
                                  <p:stCondLst>
                                    <p:cond delay="0"/>
                                  </p:stCondLst>
                                  <p:childTnLst>
                                    <p:set>
                                      <p:cBhvr>
                                        <p:cTn id="78" dur="indefinite"/>
                                        <p:tgtEl>
                                          <p:spTgt spid="8">
                                            <p:graphicEl>
                                              <a:dgm id="{BAEA6354-EF25-4976-9613-FCCC58D4E0FB}"/>
                                            </p:graphicEl>
                                          </p:spTgt>
                                        </p:tgtEl>
                                        <p:attrNameLst>
                                          <p:attrName>style.opacity</p:attrName>
                                        </p:attrNameLst>
                                      </p:cBhvr>
                                      <p:to>
                                        <p:strVal val="0.25"/>
                                      </p:to>
                                    </p:set>
                                    <p:animEffect filter="image" prLst="opacity: 0.25">
                                      <p:cBhvr rctx="IE">
                                        <p:cTn id="79" dur="indefinite"/>
                                        <p:tgtEl>
                                          <p:spTgt spid="8">
                                            <p:graphicEl>
                                              <a:dgm id="{BAEA6354-EF25-4976-9613-FCCC58D4E0FB}"/>
                                            </p:graphic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8">
                                            <p:graphicEl>
                                              <a:dgm id="{7452BA89-8550-4A0D-924F-C26F7E1AFE69}"/>
                                            </p:graphicEl>
                                          </p:spTgt>
                                        </p:tgtEl>
                                        <p:attrNameLst>
                                          <p:attrName>style.visibility</p:attrName>
                                        </p:attrNameLst>
                                      </p:cBhvr>
                                      <p:to>
                                        <p:strVal val="visible"/>
                                      </p:to>
                                    </p:set>
                                    <p:animEffect transition="in" filter="fade">
                                      <p:cBhvr>
                                        <p:cTn id="84" dur="500"/>
                                        <p:tgtEl>
                                          <p:spTgt spid="8">
                                            <p:graphicEl>
                                              <a:dgm id="{7452BA89-8550-4A0D-924F-C26F7E1AFE69}"/>
                                            </p:graphicEl>
                                          </p:spTgt>
                                        </p:tgtEl>
                                      </p:cBhvr>
                                    </p:animEffect>
                                  </p:childTnLst>
                                </p:cTn>
                              </p:par>
                              <p:par>
                                <p:cTn id="85" presetID="9" presetClass="emph" presetSubtype="0" grpId="1" nodeType="withEffect">
                                  <p:stCondLst>
                                    <p:cond delay="0"/>
                                  </p:stCondLst>
                                  <p:childTnLst>
                                    <p:set>
                                      <p:cBhvr>
                                        <p:cTn id="86" dur="indefinite"/>
                                        <p:tgtEl>
                                          <p:spTgt spid="8">
                                            <p:graphicEl>
                                              <a:dgm id="{DC566DDC-576F-4779-9D3B-41733D07E41C}"/>
                                            </p:graphicEl>
                                          </p:spTgt>
                                        </p:tgtEl>
                                        <p:attrNameLst>
                                          <p:attrName>style.opacity</p:attrName>
                                        </p:attrNameLst>
                                      </p:cBhvr>
                                      <p:to>
                                        <p:strVal val="0.25"/>
                                      </p:to>
                                    </p:set>
                                    <p:animEffect filter="image" prLst="opacity: 0.25">
                                      <p:cBhvr rctx="IE">
                                        <p:cTn id="87" dur="indefinite"/>
                                        <p:tgtEl>
                                          <p:spTgt spid="8">
                                            <p:graphicEl>
                                              <a:dgm id="{DC566DDC-576F-4779-9D3B-41733D07E41C}"/>
                                            </p:graphic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8">
                                            <p:graphicEl>
                                              <a:dgm id="{0CA4BFDB-A804-4DC7-B2FA-F9591A85EBBD}"/>
                                            </p:graphicEl>
                                          </p:spTgt>
                                        </p:tgtEl>
                                        <p:attrNameLst>
                                          <p:attrName>style.visibility</p:attrName>
                                        </p:attrNameLst>
                                      </p:cBhvr>
                                      <p:to>
                                        <p:strVal val="visible"/>
                                      </p:to>
                                    </p:set>
                                    <p:animEffect transition="in" filter="fade">
                                      <p:cBhvr>
                                        <p:cTn id="92" dur="500"/>
                                        <p:tgtEl>
                                          <p:spTgt spid="8">
                                            <p:graphicEl>
                                              <a:dgm id="{0CA4BFDB-A804-4DC7-B2FA-F9591A85EBBD}"/>
                                            </p:graphicEl>
                                          </p:spTgt>
                                        </p:tgtEl>
                                      </p:cBhvr>
                                    </p:animEffect>
                                  </p:childTnLst>
                                </p:cTn>
                              </p:par>
                              <p:par>
                                <p:cTn id="93" presetID="9" presetClass="emph" presetSubtype="0" grpId="1" nodeType="withEffect">
                                  <p:stCondLst>
                                    <p:cond delay="0"/>
                                  </p:stCondLst>
                                  <p:childTnLst>
                                    <p:set>
                                      <p:cBhvr>
                                        <p:cTn id="94" dur="indefinite"/>
                                        <p:tgtEl>
                                          <p:spTgt spid="8">
                                            <p:graphicEl>
                                              <a:dgm id="{7452BA89-8550-4A0D-924F-C26F7E1AFE69}"/>
                                            </p:graphicEl>
                                          </p:spTgt>
                                        </p:tgtEl>
                                        <p:attrNameLst>
                                          <p:attrName>style.opacity</p:attrName>
                                        </p:attrNameLst>
                                      </p:cBhvr>
                                      <p:to>
                                        <p:strVal val="0.25"/>
                                      </p:to>
                                    </p:set>
                                    <p:animEffect filter="image" prLst="opacity: 0.25">
                                      <p:cBhvr rctx="IE">
                                        <p:cTn id="95" dur="indefinite"/>
                                        <p:tgtEl>
                                          <p:spTgt spid="8">
                                            <p:graphicEl>
                                              <a:dgm id="{7452BA89-8550-4A0D-924F-C26F7E1AFE6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97015-BA29-4ACC-943C-C304E26FAE40}"/>
              </a:ext>
            </a:extLst>
          </p:cNvPr>
          <p:cNvSpPr>
            <a:spLocks noGrp="1"/>
          </p:cNvSpPr>
          <p:nvPr>
            <p:ph type="title"/>
          </p:nvPr>
        </p:nvSpPr>
        <p:spPr/>
        <p:txBody>
          <a:bodyPr/>
          <a:lstStyle/>
          <a:p>
            <a:r>
              <a:rPr lang="en-US" dirty="0"/>
              <a:t>OWASP API Security Top 10</a:t>
            </a:r>
            <a:endParaRPr lang="nl-NL" dirty="0"/>
          </a:p>
        </p:txBody>
      </p:sp>
      <p:pic>
        <p:nvPicPr>
          <p:cNvPr id="9" name="Content Placeholder 8">
            <a:extLst>
              <a:ext uri="{FF2B5EF4-FFF2-40B4-BE49-F238E27FC236}">
                <a16:creationId xmlns:a16="http://schemas.microsoft.com/office/drawing/2014/main" id="{7227A924-9F96-4C4A-BE7C-47F5CDD5937C}"/>
              </a:ext>
            </a:extLst>
          </p:cNvPr>
          <p:cNvPicPr>
            <a:picLocks noGrp="1" noChangeAspect="1"/>
          </p:cNvPicPr>
          <p:nvPr>
            <p:ph sz="half" idx="1"/>
          </p:nvPr>
        </p:nvPicPr>
        <p:blipFill rotWithShape="1">
          <a:blip r:embed="rId3"/>
          <a:srcRect t="9936" b="902"/>
          <a:stretch/>
        </p:blipFill>
        <p:spPr>
          <a:xfrm>
            <a:off x="267873" y="750173"/>
            <a:ext cx="4559156" cy="5750132"/>
          </a:xfrm>
        </p:spPr>
      </p:pic>
      <p:pic>
        <p:nvPicPr>
          <p:cNvPr id="11" name="Content Placeholder 10">
            <a:extLst>
              <a:ext uri="{FF2B5EF4-FFF2-40B4-BE49-F238E27FC236}">
                <a16:creationId xmlns:a16="http://schemas.microsoft.com/office/drawing/2014/main" id="{9916781C-42E0-4A02-92E3-DB9E739048F6}"/>
              </a:ext>
            </a:extLst>
          </p:cNvPr>
          <p:cNvPicPr>
            <a:picLocks noGrp="1" noChangeAspect="1"/>
          </p:cNvPicPr>
          <p:nvPr>
            <p:ph sz="half" idx="2"/>
          </p:nvPr>
        </p:nvPicPr>
        <p:blipFill rotWithShape="1">
          <a:blip r:embed="rId4"/>
          <a:srcRect t="9936" b="902"/>
          <a:stretch/>
        </p:blipFill>
        <p:spPr>
          <a:xfrm>
            <a:off x="4963514" y="750173"/>
            <a:ext cx="4559156" cy="5750132"/>
          </a:xfrm>
        </p:spPr>
      </p:pic>
      <p:sp>
        <p:nvSpPr>
          <p:cNvPr id="5" name="Content Placeholder 2">
            <a:extLst>
              <a:ext uri="{FF2B5EF4-FFF2-40B4-BE49-F238E27FC236}">
                <a16:creationId xmlns:a16="http://schemas.microsoft.com/office/drawing/2014/main" id="{CD46998D-2CDC-4CB2-B565-AE72B09B7AA3}"/>
              </a:ext>
            </a:extLst>
          </p:cNvPr>
          <p:cNvSpPr txBox="1">
            <a:spLocks/>
          </p:cNvSpPr>
          <p:nvPr/>
        </p:nvSpPr>
        <p:spPr>
          <a:xfrm>
            <a:off x="8446008" y="1825625"/>
            <a:ext cx="3502152" cy="435133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nl-NL" dirty="0"/>
          </a:p>
        </p:txBody>
      </p:sp>
      <p:pic>
        <p:nvPicPr>
          <p:cNvPr id="17" name="Picture 16">
            <a:extLst>
              <a:ext uri="{FF2B5EF4-FFF2-40B4-BE49-F238E27FC236}">
                <a16:creationId xmlns:a16="http://schemas.microsoft.com/office/drawing/2014/main" id="{65369BCD-82B1-4CFB-8C61-300AE007A850}"/>
              </a:ext>
            </a:extLst>
          </p:cNvPr>
          <p:cNvPicPr>
            <a:picLocks noChangeAspect="1"/>
          </p:cNvPicPr>
          <p:nvPr/>
        </p:nvPicPr>
        <p:blipFill rotWithShape="1">
          <a:blip r:embed="rId5"/>
          <a:srcRect t="9936" r="49179" b="902"/>
          <a:stretch/>
        </p:blipFill>
        <p:spPr>
          <a:xfrm>
            <a:off x="9659156" y="750173"/>
            <a:ext cx="2317016" cy="5750132"/>
          </a:xfrm>
          <a:prstGeom prst="rect">
            <a:avLst/>
          </a:prstGeom>
        </p:spPr>
      </p:pic>
      <p:sp>
        <p:nvSpPr>
          <p:cNvPr id="18" name="TextBox 17">
            <a:extLst>
              <a:ext uri="{FF2B5EF4-FFF2-40B4-BE49-F238E27FC236}">
                <a16:creationId xmlns:a16="http://schemas.microsoft.com/office/drawing/2014/main" id="{0A413262-ACCF-4F85-804C-CD6D9EF2E805}"/>
              </a:ext>
            </a:extLst>
          </p:cNvPr>
          <p:cNvSpPr txBox="1"/>
          <p:nvPr/>
        </p:nvSpPr>
        <p:spPr>
          <a:xfrm>
            <a:off x="2699622" y="6471513"/>
            <a:ext cx="6792757" cy="307777"/>
          </a:xfrm>
          <a:prstGeom prst="rect">
            <a:avLst/>
          </a:prstGeom>
          <a:noFill/>
        </p:spPr>
        <p:txBody>
          <a:bodyPr wrap="none" rtlCol="0">
            <a:spAutoFit/>
          </a:bodyPr>
          <a:lstStyle/>
          <a:p>
            <a:r>
              <a:rPr lang="nl-NL" sz="1400" dirty="0">
                <a:solidFill>
                  <a:schemeClr val="bg1"/>
                </a:solidFill>
              </a:rPr>
              <a:t>https://apisecurity.io/encyclopedia/content/owasp-api-security-top-10-cheat-sheet-a4.pdf</a:t>
            </a:r>
          </a:p>
        </p:txBody>
      </p:sp>
    </p:spTree>
    <p:extLst>
      <p:ext uri="{BB962C8B-B14F-4D97-AF65-F5344CB8AC3E}">
        <p14:creationId xmlns:p14="http://schemas.microsoft.com/office/powerpoint/2010/main" val="416952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96D9A-AC80-754C-96F0-C49E3E97C4A5}"/>
              </a:ext>
            </a:extLst>
          </p:cNvPr>
          <p:cNvSpPr>
            <a:spLocks noGrp="1"/>
          </p:cNvSpPr>
          <p:nvPr>
            <p:ph type="title"/>
          </p:nvPr>
        </p:nvSpPr>
        <p:spPr/>
        <p:txBody>
          <a:bodyPr/>
          <a:lstStyle/>
          <a:p>
            <a:r>
              <a:rPr lang="en-US" dirty="0"/>
              <a:t>OWASP API Security Top 10</a:t>
            </a:r>
          </a:p>
        </p:txBody>
      </p:sp>
      <p:graphicFrame>
        <p:nvGraphicFramePr>
          <p:cNvPr id="11" name="Content Placeholder 3">
            <a:extLst>
              <a:ext uri="{FF2B5EF4-FFF2-40B4-BE49-F238E27FC236}">
                <a16:creationId xmlns:a16="http://schemas.microsoft.com/office/drawing/2014/main" id="{5E180DA8-0255-4F7E-884E-D0CAB676C2E0}"/>
              </a:ext>
            </a:extLst>
          </p:cNvPr>
          <p:cNvGraphicFramePr>
            <a:graphicFrameLocks noGrp="1"/>
          </p:cNvGraphicFramePr>
          <p:nvPr>
            <p:ph sz="half" idx="1"/>
            <p:extLst>
              <p:ext uri="{D42A27DB-BD31-4B8C-83A1-F6EECF244321}">
                <p14:modId xmlns:p14="http://schemas.microsoft.com/office/powerpoint/2010/main" val="3239269396"/>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OWASP API Security Top 10">
            <a:extLst>
              <a:ext uri="{FF2B5EF4-FFF2-40B4-BE49-F238E27FC236}">
                <a16:creationId xmlns:a16="http://schemas.microsoft.com/office/drawing/2014/main" id="{CE46F832-B24C-4ACA-BEBC-30F134E8CF79}"/>
              </a:ext>
            </a:extLst>
          </p:cNvPr>
          <p:cNvPicPr>
            <a:picLocks noGrp="1" noChangeAspect="1" noChangeArrowheads="1"/>
          </p:cNvPicPr>
          <p:nvPr>
            <p:ph sz="half" idx="2"/>
          </p:nvPr>
        </p:nvPicPr>
        <p:blipFill>
          <a:blip r:embed="rId8">
            <a:extLst>
              <a:ext uri="{28A0092B-C50C-407E-A947-70E740481C1C}">
                <a14:useLocalDpi xmlns:a14="http://schemas.microsoft.com/office/drawing/2010/main" val="0"/>
              </a:ext>
            </a:extLst>
          </a:blip>
          <a:srcRect/>
          <a:stretch>
            <a:fillRect/>
          </a:stretch>
        </p:blipFill>
        <p:spPr bwMode="auto">
          <a:xfrm>
            <a:off x="6172200" y="2543969"/>
            <a:ext cx="5181600" cy="2914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37817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graphicEl>
                                              <a:dgm id="{3D14016F-F227-45CB-BDA1-1AFA5A377E86}"/>
                                            </p:graphicEl>
                                          </p:spTgt>
                                        </p:tgtEl>
                                        <p:attrNameLst>
                                          <p:attrName>style.visibility</p:attrName>
                                        </p:attrNameLst>
                                      </p:cBhvr>
                                      <p:to>
                                        <p:strVal val="visible"/>
                                      </p:to>
                                    </p:set>
                                    <p:animEffect transition="in" filter="fade">
                                      <p:cBhvr>
                                        <p:cTn id="7" dur="500"/>
                                        <p:tgtEl>
                                          <p:spTgt spid="11">
                                            <p:graphicEl>
                                              <a:dgm id="{3D14016F-F227-45CB-BDA1-1AFA5A377E86}"/>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graphicEl>
                                              <a:dgm id="{B223CB7A-81DD-49BA-8A4F-C132776AC39B}"/>
                                            </p:graphicEl>
                                          </p:spTgt>
                                        </p:tgtEl>
                                        <p:attrNameLst>
                                          <p:attrName>style.visibility</p:attrName>
                                        </p:attrNameLst>
                                      </p:cBhvr>
                                      <p:to>
                                        <p:strVal val="visible"/>
                                      </p:to>
                                    </p:set>
                                    <p:animEffect transition="in" filter="fade">
                                      <p:cBhvr>
                                        <p:cTn id="12" dur="500"/>
                                        <p:tgtEl>
                                          <p:spTgt spid="11">
                                            <p:graphicEl>
                                              <a:dgm id="{B223CB7A-81DD-49BA-8A4F-C132776AC39B}"/>
                                            </p:graphicEl>
                                          </p:spTgt>
                                        </p:tgtEl>
                                      </p:cBhvr>
                                    </p:animEffect>
                                  </p:childTnLst>
                                </p:cTn>
                              </p:par>
                              <p:par>
                                <p:cTn id="13" presetID="9" presetClass="emph" presetSubtype="0" grpId="1" nodeType="withEffect">
                                  <p:stCondLst>
                                    <p:cond delay="0"/>
                                  </p:stCondLst>
                                  <p:childTnLst>
                                    <p:set>
                                      <p:cBhvr>
                                        <p:cTn id="14" dur="indefinite"/>
                                        <p:tgtEl>
                                          <p:spTgt spid="11">
                                            <p:graphicEl>
                                              <a:dgm id="{3D14016F-F227-45CB-BDA1-1AFA5A377E86}"/>
                                            </p:graphicEl>
                                          </p:spTgt>
                                        </p:tgtEl>
                                        <p:attrNameLst>
                                          <p:attrName>style.opacity</p:attrName>
                                        </p:attrNameLst>
                                      </p:cBhvr>
                                      <p:to>
                                        <p:strVal val="0.25"/>
                                      </p:to>
                                    </p:set>
                                    <p:animEffect filter="image" prLst="opacity: 0.25">
                                      <p:cBhvr rctx="IE">
                                        <p:cTn id="15" dur="indefinite"/>
                                        <p:tgtEl>
                                          <p:spTgt spid="11">
                                            <p:graphicEl>
                                              <a:dgm id="{3D14016F-F227-45CB-BDA1-1AFA5A377E86}"/>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graphicEl>
                                              <a:dgm id="{DC4EC20C-CE8B-48B6-ADA0-AF91CAF9B56F}"/>
                                            </p:graphicEl>
                                          </p:spTgt>
                                        </p:tgtEl>
                                        <p:attrNameLst>
                                          <p:attrName>style.visibility</p:attrName>
                                        </p:attrNameLst>
                                      </p:cBhvr>
                                      <p:to>
                                        <p:strVal val="visible"/>
                                      </p:to>
                                    </p:set>
                                    <p:animEffect transition="in" filter="fade">
                                      <p:cBhvr>
                                        <p:cTn id="20" dur="500"/>
                                        <p:tgtEl>
                                          <p:spTgt spid="11">
                                            <p:graphicEl>
                                              <a:dgm id="{DC4EC20C-CE8B-48B6-ADA0-AF91CAF9B56F}"/>
                                            </p:graphicEl>
                                          </p:spTgt>
                                        </p:tgtEl>
                                      </p:cBhvr>
                                    </p:animEffect>
                                  </p:childTnLst>
                                </p:cTn>
                              </p:par>
                              <p:par>
                                <p:cTn id="21" presetID="9" presetClass="emph" presetSubtype="0" grpId="1" nodeType="withEffect">
                                  <p:stCondLst>
                                    <p:cond delay="0"/>
                                  </p:stCondLst>
                                  <p:childTnLst>
                                    <p:set>
                                      <p:cBhvr>
                                        <p:cTn id="22" dur="indefinite"/>
                                        <p:tgtEl>
                                          <p:spTgt spid="11">
                                            <p:graphicEl>
                                              <a:dgm id="{B223CB7A-81DD-49BA-8A4F-C132776AC39B}"/>
                                            </p:graphicEl>
                                          </p:spTgt>
                                        </p:tgtEl>
                                        <p:attrNameLst>
                                          <p:attrName>style.opacity</p:attrName>
                                        </p:attrNameLst>
                                      </p:cBhvr>
                                      <p:to>
                                        <p:strVal val="0.25"/>
                                      </p:to>
                                    </p:set>
                                    <p:animEffect filter="image" prLst="opacity: 0.25">
                                      <p:cBhvr rctx="IE">
                                        <p:cTn id="23" dur="indefinite"/>
                                        <p:tgtEl>
                                          <p:spTgt spid="11">
                                            <p:graphicEl>
                                              <a:dgm id="{B223CB7A-81DD-49BA-8A4F-C132776AC39B}"/>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1">
                                            <p:graphicEl>
                                              <a:dgm id="{B494085F-B4EA-4068-B410-B6EA3EDC4C20}"/>
                                            </p:graphicEl>
                                          </p:spTgt>
                                        </p:tgtEl>
                                        <p:attrNameLst>
                                          <p:attrName>style.visibility</p:attrName>
                                        </p:attrNameLst>
                                      </p:cBhvr>
                                      <p:to>
                                        <p:strVal val="visible"/>
                                      </p:to>
                                    </p:set>
                                    <p:animEffect transition="in" filter="fade">
                                      <p:cBhvr>
                                        <p:cTn id="28" dur="500"/>
                                        <p:tgtEl>
                                          <p:spTgt spid="11">
                                            <p:graphicEl>
                                              <a:dgm id="{B494085F-B4EA-4068-B410-B6EA3EDC4C20}"/>
                                            </p:graphicEl>
                                          </p:spTgt>
                                        </p:tgtEl>
                                      </p:cBhvr>
                                    </p:animEffect>
                                  </p:childTnLst>
                                </p:cTn>
                              </p:par>
                              <p:par>
                                <p:cTn id="29" presetID="9" presetClass="emph" presetSubtype="0" grpId="1" nodeType="withEffect">
                                  <p:stCondLst>
                                    <p:cond delay="0"/>
                                  </p:stCondLst>
                                  <p:childTnLst>
                                    <p:set>
                                      <p:cBhvr>
                                        <p:cTn id="30" dur="indefinite"/>
                                        <p:tgtEl>
                                          <p:spTgt spid="11">
                                            <p:graphicEl>
                                              <a:dgm id="{DC4EC20C-CE8B-48B6-ADA0-AF91CAF9B56F}"/>
                                            </p:graphicEl>
                                          </p:spTgt>
                                        </p:tgtEl>
                                        <p:attrNameLst>
                                          <p:attrName>style.opacity</p:attrName>
                                        </p:attrNameLst>
                                      </p:cBhvr>
                                      <p:to>
                                        <p:strVal val="0.25"/>
                                      </p:to>
                                    </p:set>
                                    <p:animEffect filter="image" prLst="opacity: 0.25">
                                      <p:cBhvr rctx="IE">
                                        <p:cTn id="31" dur="indefinite"/>
                                        <p:tgtEl>
                                          <p:spTgt spid="11">
                                            <p:graphicEl>
                                              <a:dgm id="{DC4EC20C-CE8B-48B6-ADA0-AF91CAF9B56F}"/>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1">
                                            <p:graphicEl>
                                              <a:dgm id="{45973665-3528-4A32-9BC8-6360FC356699}"/>
                                            </p:graphicEl>
                                          </p:spTgt>
                                        </p:tgtEl>
                                        <p:attrNameLst>
                                          <p:attrName>style.visibility</p:attrName>
                                        </p:attrNameLst>
                                      </p:cBhvr>
                                      <p:to>
                                        <p:strVal val="visible"/>
                                      </p:to>
                                    </p:set>
                                    <p:animEffect transition="in" filter="fade">
                                      <p:cBhvr>
                                        <p:cTn id="36" dur="500"/>
                                        <p:tgtEl>
                                          <p:spTgt spid="11">
                                            <p:graphicEl>
                                              <a:dgm id="{45973665-3528-4A32-9BC8-6360FC356699}"/>
                                            </p:graphicEl>
                                          </p:spTgt>
                                        </p:tgtEl>
                                      </p:cBhvr>
                                    </p:animEffect>
                                  </p:childTnLst>
                                </p:cTn>
                              </p:par>
                              <p:par>
                                <p:cTn id="37" presetID="9" presetClass="emph" presetSubtype="0" grpId="1" nodeType="withEffect">
                                  <p:stCondLst>
                                    <p:cond delay="0"/>
                                  </p:stCondLst>
                                  <p:childTnLst>
                                    <p:set>
                                      <p:cBhvr>
                                        <p:cTn id="38" dur="indefinite"/>
                                        <p:tgtEl>
                                          <p:spTgt spid="11">
                                            <p:graphicEl>
                                              <a:dgm id="{B494085F-B4EA-4068-B410-B6EA3EDC4C20}"/>
                                            </p:graphicEl>
                                          </p:spTgt>
                                        </p:tgtEl>
                                        <p:attrNameLst>
                                          <p:attrName>style.opacity</p:attrName>
                                        </p:attrNameLst>
                                      </p:cBhvr>
                                      <p:to>
                                        <p:strVal val="0.25"/>
                                      </p:to>
                                    </p:set>
                                    <p:animEffect filter="image" prLst="opacity: 0.25">
                                      <p:cBhvr rctx="IE">
                                        <p:cTn id="39" dur="indefinite"/>
                                        <p:tgtEl>
                                          <p:spTgt spid="11">
                                            <p:graphicEl>
                                              <a:dgm id="{B494085F-B4EA-4068-B410-B6EA3EDC4C20}"/>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1">
                                            <p:graphicEl>
                                              <a:dgm id="{417DF3EB-BFC8-4915-AE05-E242E5C45DBE}"/>
                                            </p:graphicEl>
                                          </p:spTgt>
                                        </p:tgtEl>
                                        <p:attrNameLst>
                                          <p:attrName>style.visibility</p:attrName>
                                        </p:attrNameLst>
                                      </p:cBhvr>
                                      <p:to>
                                        <p:strVal val="visible"/>
                                      </p:to>
                                    </p:set>
                                    <p:animEffect transition="in" filter="fade">
                                      <p:cBhvr>
                                        <p:cTn id="44" dur="500"/>
                                        <p:tgtEl>
                                          <p:spTgt spid="11">
                                            <p:graphicEl>
                                              <a:dgm id="{417DF3EB-BFC8-4915-AE05-E242E5C45DBE}"/>
                                            </p:graphicEl>
                                          </p:spTgt>
                                        </p:tgtEl>
                                      </p:cBhvr>
                                    </p:animEffect>
                                  </p:childTnLst>
                                </p:cTn>
                              </p:par>
                              <p:par>
                                <p:cTn id="45" presetID="9" presetClass="emph" presetSubtype="0" grpId="1" nodeType="withEffect">
                                  <p:stCondLst>
                                    <p:cond delay="0"/>
                                  </p:stCondLst>
                                  <p:childTnLst>
                                    <p:set>
                                      <p:cBhvr>
                                        <p:cTn id="46" dur="indefinite"/>
                                        <p:tgtEl>
                                          <p:spTgt spid="11">
                                            <p:graphicEl>
                                              <a:dgm id="{45973665-3528-4A32-9BC8-6360FC356699}"/>
                                            </p:graphicEl>
                                          </p:spTgt>
                                        </p:tgtEl>
                                        <p:attrNameLst>
                                          <p:attrName>style.opacity</p:attrName>
                                        </p:attrNameLst>
                                      </p:cBhvr>
                                      <p:to>
                                        <p:strVal val="0.25"/>
                                      </p:to>
                                    </p:set>
                                    <p:animEffect filter="image" prLst="opacity: 0.25">
                                      <p:cBhvr rctx="IE">
                                        <p:cTn id="47" dur="indefinite"/>
                                        <p:tgtEl>
                                          <p:spTgt spid="11">
                                            <p:graphicEl>
                                              <a:dgm id="{45973665-3528-4A32-9BC8-6360FC356699}"/>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1">
                                            <p:graphicEl>
                                              <a:dgm id="{D0DE6BB9-7FD4-4F61-B666-2EB8B2AB5411}"/>
                                            </p:graphicEl>
                                          </p:spTgt>
                                        </p:tgtEl>
                                        <p:attrNameLst>
                                          <p:attrName>style.visibility</p:attrName>
                                        </p:attrNameLst>
                                      </p:cBhvr>
                                      <p:to>
                                        <p:strVal val="visible"/>
                                      </p:to>
                                    </p:set>
                                    <p:animEffect transition="in" filter="fade">
                                      <p:cBhvr>
                                        <p:cTn id="52" dur="500"/>
                                        <p:tgtEl>
                                          <p:spTgt spid="11">
                                            <p:graphicEl>
                                              <a:dgm id="{D0DE6BB9-7FD4-4F61-B666-2EB8B2AB5411}"/>
                                            </p:graphicEl>
                                          </p:spTgt>
                                        </p:tgtEl>
                                      </p:cBhvr>
                                    </p:animEffect>
                                  </p:childTnLst>
                                </p:cTn>
                              </p:par>
                              <p:par>
                                <p:cTn id="53" presetID="9" presetClass="emph" presetSubtype="0" grpId="1" nodeType="withEffect">
                                  <p:stCondLst>
                                    <p:cond delay="0"/>
                                  </p:stCondLst>
                                  <p:childTnLst>
                                    <p:set>
                                      <p:cBhvr>
                                        <p:cTn id="54" dur="indefinite"/>
                                        <p:tgtEl>
                                          <p:spTgt spid="11">
                                            <p:graphicEl>
                                              <a:dgm id="{417DF3EB-BFC8-4915-AE05-E242E5C45DBE}"/>
                                            </p:graphicEl>
                                          </p:spTgt>
                                        </p:tgtEl>
                                        <p:attrNameLst>
                                          <p:attrName>style.opacity</p:attrName>
                                        </p:attrNameLst>
                                      </p:cBhvr>
                                      <p:to>
                                        <p:strVal val="0.25"/>
                                      </p:to>
                                    </p:set>
                                    <p:animEffect filter="image" prLst="opacity: 0.25">
                                      <p:cBhvr rctx="IE">
                                        <p:cTn id="55" dur="indefinite"/>
                                        <p:tgtEl>
                                          <p:spTgt spid="11">
                                            <p:graphicEl>
                                              <a:dgm id="{417DF3EB-BFC8-4915-AE05-E242E5C45DBE}"/>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1">
                                            <p:graphicEl>
                                              <a:dgm id="{469D59BB-D4A8-4679-9E36-99C00F1C18D0}"/>
                                            </p:graphicEl>
                                          </p:spTgt>
                                        </p:tgtEl>
                                        <p:attrNameLst>
                                          <p:attrName>style.visibility</p:attrName>
                                        </p:attrNameLst>
                                      </p:cBhvr>
                                      <p:to>
                                        <p:strVal val="visible"/>
                                      </p:to>
                                    </p:set>
                                    <p:animEffect transition="in" filter="fade">
                                      <p:cBhvr>
                                        <p:cTn id="60" dur="500"/>
                                        <p:tgtEl>
                                          <p:spTgt spid="11">
                                            <p:graphicEl>
                                              <a:dgm id="{469D59BB-D4A8-4679-9E36-99C00F1C18D0}"/>
                                            </p:graphicEl>
                                          </p:spTgt>
                                        </p:tgtEl>
                                      </p:cBhvr>
                                    </p:animEffect>
                                  </p:childTnLst>
                                </p:cTn>
                              </p:par>
                              <p:par>
                                <p:cTn id="61" presetID="9" presetClass="emph" presetSubtype="0" grpId="1" nodeType="withEffect">
                                  <p:stCondLst>
                                    <p:cond delay="0"/>
                                  </p:stCondLst>
                                  <p:childTnLst>
                                    <p:set>
                                      <p:cBhvr>
                                        <p:cTn id="62" dur="indefinite"/>
                                        <p:tgtEl>
                                          <p:spTgt spid="11">
                                            <p:graphicEl>
                                              <a:dgm id="{D0DE6BB9-7FD4-4F61-B666-2EB8B2AB5411}"/>
                                            </p:graphicEl>
                                          </p:spTgt>
                                        </p:tgtEl>
                                        <p:attrNameLst>
                                          <p:attrName>style.opacity</p:attrName>
                                        </p:attrNameLst>
                                      </p:cBhvr>
                                      <p:to>
                                        <p:strVal val="0.25"/>
                                      </p:to>
                                    </p:set>
                                    <p:animEffect filter="image" prLst="opacity: 0.25">
                                      <p:cBhvr rctx="IE">
                                        <p:cTn id="63" dur="indefinite"/>
                                        <p:tgtEl>
                                          <p:spTgt spid="11">
                                            <p:graphicEl>
                                              <a:dgm id="{D0DE6BB9-7FD4-4F61-B666-2EB8B2AB5411}"/>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1">
                                            <p:graphicEl>
                                              <a:dgm id="{2259B505-4358-4CDB-B272-404C5516FCAE}"/>
                                            </p:graphicEl>
                                          </p:spTgt>
                                        </p:tgtEl>
                                        <p:attrNameLst>
                                          <p:attrName>style.visibility</p:attrName>
                                        </p:attrNameLst>
                                      </p:cBhvr>
                                      <p:to>
                                        <p:strVal val="visible"/>
                                      </p:to>
                                    </p:set>
                                    <p:animEffect transition="in" filter="fade">
                                      <p:cBhvr>
                                        <p:cTn id="68" dur="500"/>
                                        <p:tgtEl>
                                          <p:spTgt spid="11">
                                            <p:graphicEl>
                                              <a:dgm id="{2259B505-4358-4CDB-B272-404C5516FCAE}"/>
                                            </p:graphicEl>
                                          </p:spTgt>
                                        </p:tgtEl>
                                      </p:cBhvr>
                                    </p:animEffect>
                                  </p:childTnLst>
                                </p:cTn>
                              </p:par>
                              <p:par>
                                <p:cTn id="69" presetID="9" presetClass="emph" presetSubtype="0" grpId="1" nodeType="withEffect">
                                  <p:stCondLst>
                                    <p:cond delay="0"/>
                                  </p:stCondLst>
                                  <p:childTnLst>
                                    <p:set>
                                      <p:cBhvr>
                                        <p:cTn id="70" dur="indefinite"/>
                                        <p:tgtEl>
                                          <p:spTgt spid="11">
                                            <p:graphicEl>
                                              <a:dgm id="{469D59BB-D4A8-4679-9E36-99C00F1C18D0}"/>
                                            </p:graphicEl>
                                          </p:spTgt>
                                        </p:tgtEl>
                                        <p:attrNameLst>
                                          <p:attrName>style.opacity</p:attrName>
                                        </p:attrNameLst>
                                      </p:cBhvr>
                                      <p:to>
                                        <p:strVal val="0.25"/>
                                      </p:to>
                                    </p:set>
                                    <p:animEffect filter="image" prLst="opacity: 0.25">
                                      <p:cBhvr rctx="IE">
                                        <p:cTn id="71" dur="indefinite"/>
                                        <p:tgtEl>
                                          <p:spTgt spid="11">
                                            <p:graphicEl>
                                              <a:dgm id="{469D59BB-D4A8-4679-9E36-99C00F1C18D0}"/>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11">
                                            <p:graphicEl>
                                              <a:dgm id="{A365F21D-60EE-4BFE-B2AA-4756DF26B07A}"/>
                                            </p:graphicEl>
                                          </p:spTgt>
                                        </p:tgtEl>
                                        <p:attrNameLst>
                                          <p:attrName>style.visibility</p:attrName>
                                        </p:attrNameLst>
                                      </p:cBhvr>
                                      <p:to>
                                        <p:strVal val="visible"/>
                                      </p:to>
                                    </p:set>
                                    <p:animEffect transition="in" filter="fade">
                                      <p:cBhvr>
                                        <p:cTn id="76" dur="500"/>
                                        <p:tgtEl>
                                          <p:spTgt spid="11">
                                            <p:graphicEl>
                                              <a:dgm id="{A365F21D-60EE-4BFE-B2AA-4756DF26B07A}"/>
                                            </p:graphicEl>
                                          </p:spTgt>
                                        </p:tgtEl>
                                      </p:cBhvr>
                                    </p:animEffect>
                                  </p:childTnLst>
                                </p:cTn>
                              </p:par>
                              <p:par>
                                <p:cTn id="77" presetID="9" presetClass="emph" presetSubtype="0" grpId="1" nodeType="withEffect">
                                  <p:stCondLst>
                                    <p:cond delay="0"/>
                                  </p:stCondLst>
                                  <p:childTnLst>
                                    <p:set>
                                      <p:cBhvr>
                                        <p:cTn id="78" dur="indefinite"/>
                                        <p:tgtEl>
                                          <p:spTgt spid="11">
                                            <p:graphicEl>
                                              <a:dgm id="{2259B505-4358-4CDB-B272-404C5516FCAE}"/>
                                            </p:graphicEl>
                                          </p:spTgt>
                                        </p:tgtEl>
                                        <p:attrNameLst>
                                          <p:attrName>style.opacity</p:attrName>
                                        </p:attrNameLst>
                                      </p:cBhvr>
                                      <p:to>
                                        <p:strVal val="0.25"/>
                                      </p:to>
                                    </p:set>
                                    <p:animEffect filter="image" prLst="opacity: 0.25">
                                      <p:cBhvr rctx="IE">
                                        <p:cTn id="79" dur="indefinite"/>
                                        <p:tgtEl>
                                          <p:spTgt spid="11">
                                            <p:graphicEl>
                                              <a:dgm id="{2259B505-4358-4CDB-B272-404C5516FCA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uiExpand="1">
        <p:bldSub>
          <a:bldDgm bld="one"/>
        </p:bldSub>
      </p:bldGraphic>
      <p:bldGraphic spid="11" grpId="1" uiExpand="1">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7ACFB6-5A39-45C0-8C7A-E2CBB0C0A954}"/>
              </a:ext>
            </a:extLst>
          </p:cNvPr>
          <p:cNvPicPr>
            <a:picLocks noChangeAspect="1"/>
          </p:cNvPicPr>
          <p:nvPr/>
        </p:nvPicPr>
        <p:blipFill>
          <a:blip r:embed="rId3"/>
          <a:stretch>
            <a:fillRect/>
          </a:stretch>
        </p:blipFill>
        <p:spPr>
          <a:xfrm>
            <a:off x="4203225" y="1429761"/>
            <a:ext cx="3781953" cy="750291"/>
          </a:xfrm>
          <a:prstGeom prst="rect">
            <a:avLst/>
          </a:prstGeom>
        </p:spPr>
      </p:pic>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solidFill>
                    <a:prstClr val="white"/>
                  </a:solidFill>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spTree>
    <p:extLst>
      <p:ext uri="{BB962C8B-B14F-4D97-AF65-F5344CB8AC3E}">
        <p14:creationId xmlns:p14="http://schemas.microsoft.com/office/powerpoint/2010/main" val="4263392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9" presetClass="emph" presetSubtype="0" nodeType="withEffect">
                                  <p:stCondLst>
                                    <p:cond delay="0"/>
                                  </p:stCondLst>
                                  <p:childTnLst>
                                    <p:set>
                                      <p:cBhvr>
                                        <p:cTn id="9" dur="indefinite"/>
                                        <p:tgtEl>
                                          <p:spTgt spid="7"/>
                                        </p:tgtEl>
                                        <p:attrNameLst>
                                          <p:attrName>style.opacity</p:attrName>
                                        </p:attrNameLst>
                                      </p:cBhvr>
                                      <p:to>
                                        <p:strVal val="0.25"/>
                                      </p:to>
                                    </p:set>
                                    <p:animEffect filter="image" prLst="opacity: 0.25">
                                      <p:cBhvr rctx="IE">
                                        <p:cTn id="10" dur="indefinite"/>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9" presetClass="emph" presetSubtype="0" nodeType="withEffect">
                                  <p:stCondLst>
                                    <p:cond delay="0"/>
                                  </p:stCondLst>
                                  <p:childTnLst>
                                    <p:set>
                                      <p:cBhvr>
                                        <p:cTn id="17" dur="indefinite"/>
                                        <p:tgtEl>
                                          <p:spTgt spid="19"/>
                                        </p:tgtEl>
                                        <p:attrNameLst>
                                          <p:attrName>style.opacity</p:attrName>
                                        </p:attrNameLst>
                                      </p:cBhvr>
                                      <p:to>
                                        <p:strVal val="0.25"/>
                                      </p:to>
                                    </p:set>
                                    <p:animEffect filter="image" prLst="opacity: 0.25">
                                      <p:cBhvr rctx="IE">
                                        <p:cTn id="18"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EA49B-3B9C-473A-9F0D-D51FBD953FAB}"/>
              </a:ext>
            </a:extLst>
          </p:cNvPr>
          <p:cNvSpPr>
            <a:spLocks noGrp="1"/>
          </p:cNvSpPr>
          <p:nvPr>
            <p:ph type="title"/>
          </p:nvPr>
        </p:nvSpPr>
        <p:spPr/>
        <p:txBody>
          <a:bodyPr/>
          <a:lstStyle/>
          <a:p>
            <a:r>
              <a:rPr lang="en-US" dirty="0"/>
              <a:t>Demo time!</a:t>
            </a:r>
            <a:endParaRPr lang="en-NL" dirty="0"/>
          </a:p>
        </p:txBody>
      </p:sp>
      <p:pic>
        <p:nvPicPr>
          <p:cNvPr id="8202" name="Picture 10" descr="Youth, Active, Jump, Happy, Sunrise, Silhouettes, Two">
            <a:extLst>
              <a:ext uri="{FF2B5EF4-FFF2-40B4-BE49-F238E27FC236}">
                <a16:creationId xmlns:a16="http://schemas.microsoft.com/office/drawing/2014/main" id="{BC7FB789-8C70-41F7-9BA8-887709DF4FE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534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C8DD5-4E2C-48FE-BF51-F75923920200}"/>
              </a:ext>
            </a:extLst>
          </p:cNvPr>
          <p:cNvSpPr>
            <a:spLocks noGrp="1"/>
          </p:cNvSpPr>
          <p:nvPr>
            <p:ph type="title"/>
          </p:nvPr>
        </p:nvSpPr>
        <p:spPr/>
        <p:txBody>
          <a:bodyPr/>
          <a:lstStyle/>
          <a:p>
            <a:r>
              <a:rPr lang="nl-NL"/>
              <a:t>Broken authentication</a:t>
            </a:r>
            <a:endParaRPr lang="en-NL" dirty="0"/>
          </a:p>
        </p:txBody>
      </p:sp>
      <p:graphicFrame>
        <p:nvGraphicFramePr>
          <p:cNvPr id="8" name="Content Placeholder 4">
            <a:extLst>
              <a:ext uri="{FF2B5EF4-FFF2-40B4-BE49-F238E27FC236}">
                <a16:creationId xmlns:a16="http://schemas.microsoft.com/office/drawing/2014/main" id="{AE6E09E3-B0CA-4404-97FB-EA02B93BD2EC}"/>
              </a:ext>
            </a:extLst>
          </p:cNvPr>
          <p:cNvGraphicFramePr>
            <a:graphicFrameLocks noGrp="1"/>
          </p:cNvGraphicFramePr>
          <p:nvPr>
            <p:ph idx="1"/>
            <p:extLst>
              <p:ext uri="{D42A27DB-BD31-4B8C-83A1-F6EECF244321}">
                <p14:modId xmlns:p14="http://schemas.microsoft.com/office/powerpoint/2010/main" val="1410872668"/>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068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021E6D95-8877-4BFA-B59C-8243D825990C}"/>
                                            </p:graphicEl>
                                          </p:spTgt>
                                        </p:tgtEl>
                                        <p:attrNameLst>
                                          <p:attrName>style.visibility</p:attrName>
                                        </p:attrNameLst>
                                      </p:cBhvr>
                                      <p:to>
                                        <p:strVal val="visible"/>
                                      </p:to>
                                    </p:set>
                                    <p:animEffect transition="in" filter="fade">
                                      <p:cBhvr>
                                        <p:cTn id="7" dur="500"/>
                                        <p:tgtEl>
                                          <p:spTgt spid="8">
                                            <p:graphicEl>
                                              <a:dgm id="{021E6D95-8877-4BFA-B59C-8243D825990C}"/>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graphicEl>
                                              <a:dgm id="{B415EB1C-DB7B-40F8-973A-103AF221C7B3}"/>
                                            </p:graphicEl>
                                          </p:spTgt>
                                        </p:tgtEl>
                                        <p:attrNameLst>
                                          <p:attrName>style.visibility</p:attrName>
                                        </p:attrNameLst>
                                      </p:cBhvr>
                                      <p:to>
                                        <p:strVal val="visible"/>
                                      </p:to>
                                    </p:set>
                                    <p:animEffect transition="in" filter="fade">
                                      <p:cBhvr>
                                        <p:cTn id="10" dur="500"/>
                                        <p:tgtEl>
                                          <p:spTgt spid="8">
                                            <p:graphicEl>
                                              <a:dgm id="{B415EB1C-DB7B-40F8-973A-103AF221C7B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graphicEl>
                                              <a:dgm id="{E670CA25-1A65-4314-B14E-171850045EAC}"/>
                                            </p:graphicEl>
                                          </p:spTgt>
                                        </p:tgtEl>
                                        <p:attrNameLst>
                                          <p:attrName>style.visibility</p:attrName>
                                        </p:attrNameLst>
                                      </p:cBhvr>
                                      <p:to>
                                        <p:strVal val="visible"/>
                                      </p:to>
                                    </p:set>
                                    <p:animEffect transition="in" filter="fade">
                                      <p:cBhvr>
                                        <p:cTn id="15" dur="500"/>
                                        <p:tgtEl>
                                          <p:spTgt spid="8">
                                            <p:graphicEl>
                                              <a:dgm id="{E670CA25-1A65-4314-B14E-171850045EAC}"/>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graphicEl>
                                              <a:dgm id="{BFD0AF60-1348-49DB-99B7-713D2F98125A}"/>
                                            </p:graphicEl>
                                          </p:spTgt>
                                        </p:tgtEl>
                                        <p:attrNameLst>
                                          <p:attrName>style.visibility</p:attrName>
                                        </p:attrNameLst>
                                      </p:cBhvr>
                                      <p:to>
                                        <p:strVal val="visible"/>
                                      </p:to>
                                    </p:set>
                                    <p:animEffect transition="in" filter="fade">
                                      <p:cBhvr>
                                        <p:cTn id="18" dur="500"/>
                                        <p:tgtEl>
                                          <p:spTgt spid="8">
                                            <p:graphicEl>
                                              <a:dgm id="{BFD0AF60-1348-49DB-99B7-713D2F98125A}"/>
                                            </p:graphicEl>
                                          </p:spTgt>
                                        </p:tgtEl>
                                      </p:cBhvr>
                                    </p:animEffect>
                                  </p:childTnLst>
                                </p:cTn>
                              </p:par>
                              <p:par>
                                <p:cTn id="19" presetID="9" presetClass="emph" presetSubtype="0" grpId="1" nodeType="withEffect">
                                  <p:stCondLst>
                                    <p:cond delay="0"/>
                                  </p:stCondLst>
                                  <p:childTnLst>
                                    <p:set>
                                      <p:cBhvr>
                                        <p:cTn id="20" dur="indefinite"/>
                                        <p:tgtEl>
                                          <p:spTgt spid="8">
                                            <p:graphicEl>
                                              <a:dgm id="{021E6D95-8877-4BFA-B59C-8243D825990C}"/>
                                            </p:graphicEl>
                                          </p:spTgt>
                                        </p:tgtEl>
                                        <p:attrNameLst>
                                          <p:attrName>style.opacity</p:attrName>
                                        </p:attrNameLst>
                                      </p:cBhvr>
                                      <p:to>
                                        <p:strVal val="0.25"/>
                                      </p:to>
                                    </p:set>
                                    <p:animEffect filter="image" prLst="opacity: 0.25">
                                      <p:cBhvr rctx="IE">
                                        <p:cTn id="21" dur="indefinite"/>
                                        <p:tgtEl>
                                          <p:spTgt spid="8">
                                            <p:graphicEl>
                                              <a:dgm id="{021E6D95-8877-4BFA-B59C-8243D825990C}"/>
                                            </p:graphicEl>
                                          </p:spTgt>
                                        </p:tgtEl>
                                      </p:cBhvr>
                                    </p:animEffect>
                                  </p:childTnLst>
                                </p:cTn>
                              </p:par>
                              <p:par>
                                <p:cTn id="22" presetID="9" presetClass="emph" presetSubtype="0" grpId="1" nodeType="withEffect">
                                  <p:stCondLst>
                                    <p:cond delay="0"/>
                                  </p:stCondLst>
                                  <p:childTnLst>
                                    <p:set>
                                      <p:cBhvr>
                                        <p:cTn id="23" dur="indefinite"/>
                                        <p:tgtEl>
                                          <p:spTgt spid="8">
                                            <p:graphicEl>
                                              <a:dgm id="{B415EB1C-DB7B-40F8-973A-103AF221C7B3}"/>
                                            </p:graphicEl>
                                          </p:spTgt>
                                        </p:tgtEl>
                                        <p:attrNameLst>
                                          <p:attrName>style.opacity</p:attrName>
                                        </p:attrNameLst>
                                      </p:cBhvr>
                                      <p:to>
                                        <p:strVal val="0.25"/>
                                      </p:to>
                                    </p:set>
                                    <p:animEffect filter="image" prLst="opacity: 0.25">
                                      <p:cBhvr rctx="IE">
                                        <p:cTn id="24" dur="indefinite"/>
                                        <p:tgtEl>
                                          <p:spTgt spid="8">
                                            <p:graphicEl>
                                              <a:dgm id="{B415EB1C-DB7B-40F8-973A-103AF221C7B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graphicEl>
                                              <a:dgm id="{D8F74700-4480-40BC-8B1C-7F768461C1CB}"/>
                                            </p:graphicEl>
                                          </p:spTgt>
                                        </p:tgtEl>
                                        <p:attrNameLst>
                                          <p:attrName>style.visibility</p:attrName>
                                        </p:attrNameLst>
                                      </p:cBhvr>
                                      <p:to>
                                        <p:strVal val="visible"/>
                                      </p:to>
                                    </p:set>
                                    <p:animEffect transition="in" filter="fade">
                                      <p:cBhvr>
                                        <p:cTn id="29" dur="500"/>
                                        <p:tgtEl>
                                          <p:spTgt spid="8">
                                            <p:graphicEl>
                                              <a:dgm id="{D8F74700-4480-40BC-8B1C-7F768461C1C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graphicEl>
                                              <a:dgm id="{0AA76B86-780D-413D-9AE3-914BADEA5435}"/>
                                            </p:graphicEl>
                                          </p:spTgt>
                                        </p:tgtEl>
                                        <p:attrNameLst>
                                          <p:attrName>style.visibility</p:attrName>
                                        </p:attrNameLst>
                                      </p:cBhvr>
                                      <p:to>
                                        <p:strVal val="visible"/>
                                      </p:to>
                                    </p:set>
                                    <p:animEffect transition="in" filter="fade">
                                      <p:cBhvr>
                                        <p:cTn id="32" dur="500"/>
                                        <p:tgtEl>
                                          <p:spTgt spid="8">
                                            <p:graphicEl>
                                              <a:dgm id="{0AA76B86-780D-413D-9AE3-914BADEA5435}"/>
                                            </p:graphicEl>
                                          </p:spTgt>
                                        </p:tgtEl>
                                      </p:cBhvr>
                                    </p:animEffect>
                                  </p:childTnLst>
                                </p:cTn>
                              </p:par>
                              <p:par>
                                <p:cTn id="33" presetID="9" presetClass="emph" presetSubtype="0" grpId="1" nodeType="withEffect">
                                  <p:stCondLst>
                                    <p:cond delay="0"/>
                                  </p:stCondLst>
                                  <p:childTnLst>
                                    <p:set>
                                      <p:cBhvr>
                                        <p:cTn id="34" dur="indefinite"/>
                                        <p:tgtEl>
                                          <p:spTgt spid="8">
                                            <p:graphicEl>
                                              <a:dgm id="{E670CA25-1A65-4314-B14E-171850045EAC}"/>
                                            </p:graphicEl>
                                          </p:spTgt>
                                        </p:tgtEl>
                                        <p:attrNameLst>
                                          <p:attrName>style.opacity</p:attrName>
                                        </p:attrNameLst>
                                      </p:cBhvr>
                                      <p:to>
                                        <p:strVal val="0.25"/>
                                      </p:to>
                                    </p:set>
                                    <p:animEffect filter="image" prLst="opacity: 0.25">
                                      <p:cBhvr rctx="IE">
                                        <p:cTn id="35" dur="indefinite"/>
                                        <p:tgtEl>
                                          <p:spTgt spid="8">
                                            <p:graphicEl>
                                              <a:dgm id="{E670CA25-1A65-4314-B14E-171850045EAC}"/>
                                            </p:graphicEl>
                                          </p:spTgt>
                                        </p:tgtEl>
                                      </p:cBhvr>
                                    </p:animEffect>
                                  </p:childTnLst>
                                </p:cTn>
                              </p:par>
                              <p:par>
                                <p:cTn id="36" presetID="9" presetClass="emph" presetSubtype="0" grpId="1" nodeType="withEffect">
                                  <p:stCondLst>
                                    <p:cond delay="0"/>
                                  </p:stCondLst>
                                  <p:childTnLst>
                                    <p:set>
                                      <p:cBhvr>
                                        <p:cTn id="37" dur="indefinite"/>
                                        <p:tgtEl>
                                          <p:spTgt spid="8">
                                            <p:graphicEl>
                                              <a:dgm id="{BFD0AF60-1348-49DB-99B7-713D2F98125A}"/>
                                            </p:graphicEl>
                                          </p:spTgt>
                                        </p:tgtEl>
                                        <p:attrNameLst>
                                          <p:attrName>style.opacity</p:attrName>
                                        </p:attrNameLst>
                                      </p:cBhvr>
                                      <p:to>
                                        <p:strVal val="0.25"/>
                                      </p:to>
                                    </p:set>
                                    <p:animEffect filter="image" prLst="opacity: 0.25">
                                      <p:cBhvr rctx="IE">
                                        <p:cTn id="38" dur="indefinite"/>
                                        <p:tgtEl>
                                          <p:spTgt spid="8">
                                            <p:graphicEl>
                                              <a:dgm id="{BFD0AF60-1348-49DB-99B7-713D2F98125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uiExpand="1">
        <p:bldSub>
          <a:bldDgm bld="one"/>
        </p:bldSub>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686F0-8953-41F3-B282-8D3F64FBDE96}"/>
              </a:ext>
            </a:extLst>
          </p:cNvPr>
          <p:cNvSpPr>
            <a:spLocks noGrp="1"/>
          </p:cNvSpPr>
          <p:nvPr>
            <p:ph type="title"/>
          </p:nvPr>
        </p:nvSpPr>
        <p:spPr/>
        <p:txBody>
          <a:bodyPr/>
          <a:lstStyle/>
          <a:p>
            <a:r>
              <a:rPr lang="en-US" sz="2800" kern="1200">
                <a:solidFill>
                  <a:schemeClr val="bg1"/>
                </a:solidFill>
                <a:effectLst/>
              </a:rPr>
              <a:t>Security misconfigurations</a:t>
            </a:r>
            <a:endParaRPr lang="en-NL" dirty="0"/>
          </a:p>
        </p:txBody>
      </p:sp>
      <p:graphicFrame>
        <p:nvGraphicFramePr>
          <p:cNvPr id="6" name="Content Placeholder 2">
            <a:extLst>
              <a:ext uri="{FF2B5EF4-FFF2-40B4-BE49-F238E27FC236}">
                <a16:creationId xmlns:a16="http://schemas.microsoft.com/office/drawing/2014/main" id="{70A17862-498F-474C-BDD6-1E831846D536}"/>
              </a:ext>
            </a:extLst>
          </p:cNvPr>
          <p:cNvGraphicFramePr>
            <a:graphicFrameLocks noGrp="1"/>
          </p:cNvGraphicFramePr>
          <p:nvPr>
            <p:ph idx="1"/>
            <p:extLst>
              <p:ext uri="{D42A27DB-BD31-4B8C-83A1-F6EECF244321}">
                <p14:modId xmlns:p14="http://schemas.microsoft.com/office/powerpoint/2010/main" val="2707688711"/>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277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0686EBAB-5A6B-481B-A125-AE2FA24E09C6}"/>
                                            </p:graphicEl>
                                          </p:spTgt>
                                        </p:tgtEl>
                                        <p:attrNameLst>
                                          <p:attrName>style.visibility</p:attrName>
                                        </p:attrNameLst>
                                      </p:cBhvr>
                                      <p:to>
                                        <p:strVal val="visible"/>
                                      </p:to>
                                    </p:set>
                                    <p:animEffect transition="in" filter="fade">
                                      <p:cBhvr>
                                        <p:cTn id="7" dur="500"/>
                                        <p:tgtEl>
                                          <p:spTgt spid="6">
                                            <p:graphicEl>
                                              <a:dgm id="{0686EBAB-5A6B-481B-A125-AE2FA24E09C6}"/>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1FB8DF4D-5A0B-4588-B47A-586748523324}"/>
                                            </p:graphicEl>
                                          </p:spTgt>
                                        </p:tgtEl>
                                        <p:attrNameLst>
                                          <p:attrName>style.visibility</p:attrName>
                                        </p:attrNameLst>
                                      </p:cBhvr>
                                      <p:to>
                                        <p:strVal val="visible"/>
                                      </p:to>
                                    </p:set>
                                    <p:animEffect transition="in" filter="fade">
                                      <p:cBhvr>
                                        <p:cTn id="10" dur="500"/>
                                        <p:tgtEl>
                                          <p:spTgt spid="6">
                                            <p:graphicEl>
                                              <a:dgm id="{1FB8DF4D-5A0B-4588-B47A-58674852332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3C31433D-E864-4CAC-A68E-E5E13624DAD3}"/>
                                            </p:graphicEl>
                                          </p:spTgt>
                                        </p:tgtEl>
                                        <p:attrNameLst>
                                          <p:attrName>style.visibility</p:attrName>
                                        </p:attrNameLst>
                                      </p:cBhvr>
                                      <p:to>
                                        <p:strVal val="visible"/>
                                      </p:to>
                                    </p:set>
                                    <p:animEffect transition="in" filter="fade">
                                      <p:cBhvr>
                                        <p:cTn id="15" dur="500"/>
                                        <p:tgtEl>
                                          <p:spTgt spid="6">
                                            <p:graphicEl>
                                              <a:dgm id="{3C31433D-E864-4CAC-A68E-E5E13624DAD3}"/>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B24116A4-2B5E-4EEA-B4EF-F6ABE11B8C09}"/>
                                            </p:graphicEl>
                                          </p:spTgt>
                                        </p:tgtEl>
                                        <p:attrNameLst>
                                          <p:attrName>style.visibility</p:attrName>
                                        </p:attrNameLst>
                                      </p:cBhvr>
                                      <p:to>
                                        <p:strVal val="visible"/>
                                      </p:to>
                                    </p:set>
                                    <p:animEffect transition="in" filter="fade">
                                      <p:cBhvr>
                                        <p:cTn id="18" dur="500"/>
                                        <p:tgtEl>
                                          <p:spTgt spid="6">
                                            <p:graphicEl>
                                              <a:dgm id="{B24116A4-2B5E-4EEA-B4EF-F6ABE11B8C09}"/>
                                            </p:graphicEl>
                                          </p:spTgt>
                                        </p:tgtEl>
                                      </p:cBhvr>
                                    </p:animEffect>
                                  </p:childTnLst>
                                </p:cTn>
                              </p:par>
                              <p:par>
                                <p:cTn id="19" presetID="9" presetClass="emph" presetSubtype="0" grpId="1" nodeType="withEffect">
                                  <p:stCondLst>
                                    <p:cond delay="0"/>
                                  </p:stCondLst>
                                  <p:childTnLst>
                                    <p:set>
                                      <p:cBhvr>
                                        <p:cTn id="20" dur="indefinite"/>
                                        <p:tgtEl>
                                          <p:spTgt spid="6">
                                            <p:graphicEl>
                                              <a:dgm id="{0686EBAB-5A6B-481B-A125-AE2FA24E09C6}"/>
                                            </p:graphicEl>
                                          </p:spTgt>
                                        </p:tgtEl>
                                        <p:attrNameLst>
                                          <p:attrName>style.opacity</p:attrName>
                                        </p:attrNameLst>
                                      </p:cBhvr>
                                      <p:to>
                                        <p:strVal val="0.25"/>
                                      </p:to>
                                    </p:set>
                                    <p:animEffect filter="image" prLst="opacity: 0.25">
                                      <p:cBhvr rctx="IE">
                                        <p:cTn id="21" dur="indefinite"/>
                                        <p:tgtEl>
                                          <p:spTgt spid="6">
                                            <p:graphicEl>
                                              <a:dgm id="{0686EBAB-5A6B-481B-A125-AE2FA24E09C6}"/>
                                            </p:graphicEl>
                                          </p:spTgt>
                                        </p:tgtEl>
                                      </p:cBhvr>
                                    </p:animEffect>
                                  </p:childTnLst>
                                </p:cTn>
                              </p:par>
                              <p:par>
                                <p:cTn id="22" presetID="9" presetClass="emph" presetSubtype="0" grpId="1" nodeType="withEffect">
                                  <p:stCondLst>
                                    <p:cond delay="0"/>
                                  </p:stCondLst>
                                  <p:childTnLst>
                                    <p:set>
                                      <p:cBhvr>
                                        <p:cTn id="23" dur="indefinite"/>
                                        <p:tgtEl>
                                          <p:spTgt spid="6">
                                            <p:graphicEl>
                                              <a:dgm id="{1FB8DF4D-5A0B-4588-B47A-586748523324}"/>
                                            </p:graphicEl>
                                          </p:spTgt>
                                        </p:tgtEl>
                                        <p:attrNameLst>
                                          <p:attrName>style.opacity</p:attrName>
                                        </p:attrNameLst>
                                      </p:cBhvr>
                                      <p:to>
                                        <p:strVal val="0.25"/>
                                      </p:to>
                                    </p:set>
                                    <p:animEffect filter="image" prLst="opacity: 0.25">
                                      <p:cBhvr rctx="IE">
                                        <p:cTn id="24" dur="indefinite"/>
                                        <p:tgtEl>
                                          <p:spTgt spid="6">
                                            <p:graphicEl>
                                              <a:dgm id="{1FB8DF4D-5A0B-4588-B47A-58674852332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B35DF652-59AE-4660-9CA4-DC31463E3E36}"/>
                                            </p:graphicEl>
                                          </p:spTgt>
                                        </p:tgtEl>
                                        <p:attrNameLst>
                                          <p:attrName>style.visibility</p:attrName>
                                        </p:attrNameLst>
                                      </p:cBhvr>
                                      <p:to>
                                        <p:strVal val="visible"/>
                                      </p:to>
                                    </p:set>
                                    <p:animEffect transition="in" filter="fade">
                                      <p:cBhvr>
                                        <p:cTn id="29" dur="500"/>
                                        <p:tgtEl>
                                          <p:spTgt spid="6">
                                            <p:graphicEl>
                                              <a:dgm id="{B35DF652-59AE-4660-9CA4-DC31463E3E3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graphicEl>
                                              <a:dgm id="{BDEE40FA-40E2-4B22-87AD-75855595396D}"/>
                                            </p:graphicEl>
                                          </p:spTgt>
                                        </p:tgtEl>
                                        <p:attrNameLst>
                                          <p:attrName>style.visibility</p:attrName>
                                        </p:attrNameLst>
                                      </p:cBhvr>
                                      <p:to>
                                        <p:strVal val="visible"/>
                                      </p:to>
                                    </p:set>
                                    <p:animEffect transition="in" filter="fade">
                                      <p:cBhvr>
                                        <p:cTn id="32" dur="500"/>
                                        <p:tgtEl>
                                          <p:spTgt spid="6">
                                            <p:graphicEl>
                                              <a:dgm id="{BDEE40FA-40E2-4B22-87AD-75855595396D}"/>
                                            </p:graphicEl>
                                          </p:spTgt>
                                        </p:tgtEl>
                                      </p:cBhvr>
                                    </p:animEffect>
                                  </p:childTnLst>
                                </p:cTn>
                              </p:par>
                              <p:par>
                                <p:cTn id="33" presetID="9" presetClass="emph" presetSubtype="0" grpId="1" nodeType="withEffect">
                                  <p:stCondLst>
                                    <p:cond delay="0"/>
                                  </p:stCondLst>
                                  <p:childTnLst>
                                    <p:set>
                                      <p:cBhvr>
                                        <p:cTn id="34" dur="indefinite"/>
                                        <p:tgtEl>
                                          <p:spTgt spid="6">
                                            <p:graphicEl>
                                              <a:dgm id="{3C31433D-E864-4CAC-A68E-E5E13624DAD3}"/>
                                            </p:graphicEl>
                                          </p:spTgt>
                                        </p:tgtEl>
                                        <p:attrNameLst>
                                          <p:attrName>style.opacity</p:attrName>
                                        </p:attrNameLst>
                                      </p:cBhvr>
                                      <p:to>
                                        <p:strVal val="0.25"/>
                                      </p:to>
                                    </p:set>
                                    <p:animEffect filter="image" prLst="opacity: 0.25">
                                      <p:cBhvr rctx="IE">
                                        <p:cTn id="35" dur="indefinite"/>
                                        <p:tgtEl>
                                          <p:spTgt spid="6">
                                            <p:graphicEl>
                                              <a:dgm id="{3C31433D-E864-4CAC-A68E-E5E13624DAD3}"/>
                                            </p:graphicEl>
                                          </p:spTgt>
                                        </p:tgtEl>
                                      </p:cBhvr>
                                    </p:animEffect>
                                  </p:childTnLst>
                                </p:cTn>
                              </p:par>
                              <p:par>
                                <p:cTn id="36" presetID="9" presetClass="emph" presetSubtype="0" grpId="1" nodeType="withEffect">
                                  <p:stCondLst>
                                    <p:cond delay="0"/>
                                  </p:stCondLst>
                                  <p:childTnLst>
                                    <p:set>
                                      <p:cBhvr>
                                        <p:cTn id="37" dur="indefinite"/>
                                        <p:tgtEl>
                                          <p:spTgt spid="6">
                                            <p:graphicEl>
                                              <a:dgm id="{B24116A4-2B5E-4EEA-B4EF-F6ABE11B8C09}"/>
                                            </p:graphicEl>
                                          </p:spTgt>
                                        </p:tgtEl>
                                        <p:attrNameLst>
                                          <p:attrName>style.opacity</p:attrName>
                                        </p:attrNameLst>
                                      </p:cBhvr>
                                      <p:to>
                                        <p:strVal val="0.25"/>
                                      </p:to>
                                    </p:set>
                                    <p:animEffect filter="image" prLst="opacity: 0.25">
                                      <p:cBhvr rctx="IE">
                                        <p:cTn id="38" dur="indefinite"/>
                                        <p:tgtEl>
                                          <p:spTgt spid="6">
                                            <p:graphicEl>
                                              <a:dgm id="{B24116A4-2B5E-4EEA-B4EF-F6ABE11B8C0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Graphic spid="6" grpId="1" uiExpand="1">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a:t>Excessive data exposure</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4085513424"/>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14315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9125C69B-8DBC-45A1-B50B-77E90DE2F998}"/>
                                            </p:graphicEl>
                                          </p:spTgt>
                                        </p:tgtEl>
                                        <p:attrNameLst>
                                          <p:attrName>style.visibility</p:attrName>
                                        </p:attrNameLst>
                                      </p:cBhvr>
                                      <p:to>
                                        <p:strVal val="visible"/>
                                      </p:to>
                                    </p:set>
                                    <p:animEffect transition="in" filter="fade">
                                      <p:cBhvr>
                                        <p:cTn id="15" dur="500"/>
                                        <p:tgtEl>
                                          <p:spTgt spid="10">
                                            <p:graphicEl>
                                              <a:dgm id="{9125C69B-8DBC-45A1-B50B-77E90DE2F998}"/>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A5203A6A-F1DD-4E14-804F-1FCB7C4A6BAA}"/>
                                            </p:graphicEl>
                                          </p:spTgt>
                                        </p:tgtEl>
                                        <p:attrNameLst>
                                          <p:attrName>style.visibility</p:attrName>
                                        </p:attrNameLst>
                                      </p:cBhvr>
                                      <p:to>
                                        <p:strVal val="visible"/>
                                      </p:to>
                                    </p:set>
                                    <p:animEffect transition="in" filter="fade">
                                      <p:cBhvr>
                                        <p:cTn id="18" dur="500"/>
                                        <p:tgtEl>
                                          <p:spTgt spid="10">
                                            <p:graphicEl>
                                              <a:dgm id="{A5203A6A-F1DD-4E14-804F-1FCB7C4A6BAA}"/>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F5E2084B-E78C-43D1-9338-306C4DB60F6B}"/>
                                            </p:graphicEl>
                                          </p:spTgt>
                                        </p:tgtEl>
                                        <p:attrNameLst>
                                          <p:attrName>style.visibility</p:attrName>
                                        </p:attrNameLst>
                                      </p:cBhvr>
                                      <p:to>
                                        <p:strVal val="visible"/>
                                      </p:to>
                                    </p:set>
                                    <p:animEffect transition="in" filter="fade">
                                      <p:cBhvr>
                                        <p:cTn id="29" dur="500"/>
                                        <p:tgtEl>
                                          <p:spTgt spid="10">
                                            <p:graphicEl>
                                              <a:dgm id="{F5E2084B-E78C-43D1-9338-306C4DB60F6B}"/>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54AADD26-C6F1-4814-AEA2-5DF8EFA0D998}"/>
                                            </p:graphicEl>
                                          </p:spTgt>
                                        </p:tgtEl>
                                        <p:attrNameLst>
                                          <p:attrName>style.visibility</p:attrName>
                                        </p:attrNameLst>
                                      </p:cBhvr>
                                      <p:to>
                                        <p:strVal val="visible"/>
                                      </p:to>
                                    </p:set>
                                    <p:animEffect transition="in" filter="fade">
                                      <p:cBhvr>
                                        <p:cTn id="32" dur="500"/>
                                        <p:tgtEl>
                                          <p:spTgt spid="10">
                                            <p:graphicEl>
                                              <a:dgm id="{54AADD26-C6F1-4814-AEA2-5DF8EFA0D998}"/>
                                            </p:graphicEl>
                                          </p:spTgt>
                                        </p:tgtEl>
                                      </p:cBhvr>
                                    </p:animEffect>
                                  </p:childTnLst>
                                </p:cTn>
                              </p:par>
                              <p:par>
                                <p:cTn id="33" presetID="9" presetClass="emph" presetSubtype="0" grpId="1" nodeType="withEffect">
                                  <p:stCondLst>
                                    <p:cond delay="0"/>
                                  </p:stCondLst>
                                  <p:childTnLst>
                                    <p:set>
                                      <p:cBhvr>
                                        <p:cTn id="34" dur="indefinite"/>
                                        <p:tgtEl>
                                          <p:spTgt spid="10">
                                            <p:graphicEl>
                                              <a:dgm id="{9125C69B-8DBC-45A1-B50B-77E90DE2F998}"/>
                                            </p:graphicEl>
                                          </p:spTgt>
                                        </p:tgtEl>
                                        <p:attrNameLst>
                                          <p:attrName>style.opacity</p:attrName>
                                        </p:attrNameLst>
                                      </p:cBhvr>
                                      <p:to>
                                        <p:strVal val="0.25"/>
                                      </p:to>
                                    </p:set>
                                    <p:animEffect filter="image" prLst="opacity: 0.25">
                                      <p:cBhvr rctx="IE">
                                        <p:cTn id="35" dur="indefinite"/>
                                        <p:tgtEl>
                                          <p:spTgt spid="10">
                                            <p:graphicEl>
                                              <a:dgm id="{9125C69B-8DBC-45A1-B50B-77E90DE2F998}"/>
                                            </p:graphicEl>
                                          </p:spTgt>
                                        </p:tgtEl>
                                      </p:cBhvr>
                                    </p:animEffect>
                                  </p:childTnLst>
                                </p:cTn>
                              </p:par>
                              <p:par>
                                <p:cTn id="36" presetID="9" presetClass="emph" presetSubtype="0" grpId="1" nodeType="withEffect">
                                  <p:stCondLst>
                                    <p:cond delay="0"/>
                                  </p:stCondLst>
                                  <p:childTnLst>
                                    <p:set>
                                      <p:cBhvr>
                                        <p:cTn id="37" dur="indefinite"/>
                                        <p:tgtEl>
                                          <p:spTgt spid="10">
                                            <p:graphicEl>
                                              <a:dgm id="{A5203A6A-F1DD-4E14-804F-1FCB7C4A6BAA}"/>
                                            </p:graphicEl>
                                          </p:spTgt>
                                        </p:tgtEl>
                                        <p:attrNameLst>
                                          <p:attrName>style.opacity</p:attrName>
                                        </p:attrNameLst>
                                      </p:cBhvr>
                                      <p:to>
                                        <p:strVal val="0.25"/>
                                      </p:to>
                                    </p:set>
                                    <p:animEffect filter="image" prLst="opacity: 0.25">
                                      <p:cBhvr rctx="IE">
                                        <p:cTn id="38" dur="indefinite"/>
                                        <p:tgtEl>
                                          <p:spTgt spid="10">
                                            <p:graphicEl>
                                              <a:dgm id="{A5203A6A-F1DD-4E14-804F-1FCB7C4A6BA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0DC8-06FC-439E-99FA-11EA429EEB1C}"/>
              </a:ext>
            </a:extLst>
          </p:cNvPr>
          <p:cNvSpPr>
            <a:spLocks noGrp="1"/>
          </p:cNvSpPr>
          <p:nvPr>
            <p:ph type="title"/>
          </p:nvPr>
        </p:nvSpPr>
        <p:spPr/>
        <p:txBody>
          <a:bodyPr/>
          <a:lstStyle/>
          <a:p>
            <a:r>
              <a:rPr lang="nl-NL" dirty="0" err="1"/>
              <a:t>Lack</a:t>
            </a:r>
            <a:r>
              <a:rPr lang="nl-NL" dirty="0"/>
              <a:t> of resources </a:t>
            </a:r>
            <a:r>
              <a:rPr lang="nl-NL" dirty="0" err="1"/>
              <a:t>and</a:t>
            </a:r>
            <a:r>
              <a:rPr lang="nl-NL" dirty="0"/>
              <a:t> </a:t>
            </a:r>
            <a:r>
              <a:rPr lang="nl-NL" dirty="0" err="1"/>
              <a:t>rate</a:t>
            </a:r>
            <a:r>
              <a:rPr lang="nl-NL" dirty="0"/>
              <a:t> </a:t>
            </a:r>
            <a:r>
              <a:rPr lang="nl-NL" dirty="0" err="1"/>
              <a:t>limiting</a:t>
            </a:r>
            <a:endParaRPr lang="en-NL" dirty="0"/>
          </a:p>
        </p:txBody>
      </p:sp>
      <p:graphicFrame>
        <p:nvGraphicFramePr>
          <p:cNvPr id="10" name="Content Placeholder 2">
            <a:extLst>
              <a:ext uri="{FF2B5EF4-FFF2-40B4-BE49-F238E27FC236}">
                <a16:creationId xmlns:a16="http://schemas.microsoft.com/office/drawing/2014/main" id="{899E9769-C965-4FA3-B0A6-4522C60A4953}"/>
              </a:ext>
            </a:extLst>
          </p:cNvPr>
          <p:cNvGraphicFramePr>
            <a:graphicFrameLocks noGrp="1"/>
          </p:cNvGraphicFramePr>
          <p:nvPr>
            <p:ph idx="1"/>
            <p:extLst>
              <p:ext uri="{D42A27DB-BD31-4B8C-83A1-F6EECF244321}">
                <p14:modId xmlns:p14="http://schemas.microsoft.com/office/powerpoint/2010/main" val="2079218446"/>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9465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0DABD305-71E7-474D-A503-B1D44DF1D351}"/>
                                            </p:graphicEl>
                                          </p:spTgt>
                                        </p:tgtEl>
                                        <p:attrNameLst>
                                          <p:attrName>style.visibility</p:attrName>
                                        </p:attrNameLst>
                                      </p:cBhvr>
                                      <p:to>
                                        <p:strVal val="visible"/>
                                      </p:to>
                                    </p:set>
                                    <p:animEffect transition="in" filter="fade">
                                      <p:cBhvr>
                                        <p:cTn id="7" dur="500"/>
                                        <p:tgtEl>
                                          <p:spTgt spid="10">
                                            <p:graphicEl>
                                              <a:dgm id="{0DABD305-71E7-474D-A503-B1D44DF1D351}"/>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F1C03AF0-CECA-42B7-B85E-706948A99AF3}"/>
                                            </p:graphicEl>
                                          </p:spTgt>
                                        </p:tgtEl>
                                        <p:attrNameLst>
                                          <p:attrName>style.visibility</p:attrName>
                                        </p:attrNameLst>
                                      </p:cBhvr>
                                      <p:to>
                                        <p:strVal val="visible"/>
                                      </p:to>
                                    </p:set>
                                    <p:animEffect transition="in" filter="fade">
                                      <p:cBhvr>
                                        <p:cTn id="10" dur="500"/>
                                        <p:tgtEl>
                                          <p:spTgt spid="10">
                                            <p:graphicEl>
                                              <a:dgm id="{F1C03AF0-CECA-42B7-B85E-706948A99AF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078264F6-9BC3-49E0-905F-C6F7C35DAA90}"/>
                                            </p:graphicEl>
                                          </p:spTgt>
                                        </p:tgtEl>
                                        <p:attrNameLst>
                                          <p:attrName>style.visibility</p:attrName>
                                        </p:attrNameLst>
                                      </p:cBhvr>
                                      <p:to>
                                        <p:strVal val="visible"/>
                                      </p:to>
                                    </p:set>
                                    <p:animEffect transition="in" filter="fade">
                                      <p:cBhvr>
                                        <p:cTn id="15" dur="500"/>
                                        <p:tgtEl>
                                          <p:spTgt spid="10">
                                            <p:graphicEl>
                                              <a:dgm id="{078264F6-9BC3-49E0-905F-C6F7C35DAA90}"/>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F2BE4C97-86C2-4D5A-902C-5B01B9CB0331}"/>
                                            </p:graphicEl>
                                          </p:spTgt>
                                        </p:tgtEl>
                                        <p:attrNameLst>
                                          <p:attrName>style.visibility</p:attrName>
                                        </p:attrNameLst>
                                      </p:cBhvr>
                                      <p:to>
                                        <p:strVal val="visible"/>
                                      </p:to>
                                    </p:set>
                                    <p:animEffect transition="in" filter="fade">
                                      <p:cBhvr>
                                        <p:cTn id="18" dur="500"/>
                                        <p:tgtEl>
                                          <p:spTgt spid="10">
                                            <p:graphicEl>
                                              <a:dgm id="{F2BE4C97-86C2-4D5A-902C-5B01B9CB0331}"/>
                                            </p:graphicEl>
                                          </p:spTgt>
                                        </p:tgtEl>
                                      </p:cBhvr>
                                    </p:animEffect>
                                  </p:childTnLst>
                                </p:cTn>
                              </p:par>
                              <p:par>
                                <p:cTn id="19" presetID="9" presetClass="emph" presetSubtype="0" grpId="1" nodeType="withEffect">
                                  <p:stCondLst>
                                    <p:cond delay="0"/>
                                  </p:stCondLst>
                                  <p:childTnLst>
                                    <p:set>
                                      <p:cBhvr>
                                        <p:cTn id="20" dur="indefinite"/>
                                        <p:tgtEl>
                                          <p:spTgt spid="10">
                                            <p:graphicEl>
                                              <a:dgm id="{0DABD305-71E7-474D-A503-B1D44DF1D351}"/>
                                            </p:graphicEl>
                                          </p:spTgt>
                                        </p:tgtEl>
                                        <p:attrNameLst>
                                          <p:attrName>style.opacity</p:attrName>
                                        </p:attrNameLst>
                                      </p:cBhvr>
                                      <p:to>
                                        <p:strVal val="0.25"/>
                                      </p:to>
                                    </p:set>
                                    <p:animEffect filter="image" prLst="opacity: 0.25">
                                      <p:cBhvr rctx="IE">
                                        <p:cTn id="21" dur="indefinite"/>
                                        <p:tgtEl>
                                          <p:spTgt spid="10">
                                            <p:graphicEl>
                                              <a:dgm id="{0DABD305-71E7-474D-A503-B1D44DF1D351}"/>
                                            </p:graphicEl>
                                          </p:spTgt>
                                        </p:tgtEl>
                                      </p:cBhvr>
                                    </p:animEffect>
                                  </p:childTnLst>
                                </p:cTn>
                              </p:par>
                              <p:par>
                                <p:cTn id="22" presetID="9" presetClass="emph" presetSubtype="0" grpId="1" nodeType="withEffect">
                                  <p:stCondLst>
                                    <p:cond delay="0"/>
                                  </p:stCondLst>
                                  <p:childTnLst>
                                    <p:set>
                                      <p:cBhvr>
                                        <p:cTn id="23" dur="indefinite"/>
                                        <p:tgtEl>
                                          <p:spTgt spid="10">
                                            <p:graphicEl>
                                              <a:dgm id="{F1C03AF0-CECA-42B7-B85E-706948A99AF3}"/>
                                            </p:graphicEl>
                                          </p:spTgt>
                                        </p:tgtEl>
                                        <p:attrNameLst>
                                          <p:attrName>style.opacity</p:attrName>
                                        </p:attrNameLst>
                                      </p:cBhvr>
                                      <p:to>
                                        <p:strVal val="0.25"/>
                                      </p:to>
                                    </p:set>
                                    <p:animEffect filter="image" prLst="opacity: 0.25">
                                      <p:cBhvr rctx="IE">
                                        <p:cTn id="24" dur="indefinite"/>
                                        <p:tgtEl>
                                          <p:spTgt spid="10">
                                            <p:graphicEl>
                                              <a:dgm id="{F1C03AF0-CECA-42B7-B85E-706948A99AF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5772E800-C79D-4881-9FF0-C0551B7618B0}"/>
                                            </p:graphicEl>
                                          </p:spTgt>
                                        </p:tgtEl>
                                        <p:attrNameLst>
                                          <p:attrName>style.visibility</p:attrName>
                                        </p:attrNameLst>
                                      </p:cBhvr>
                                      <p:to>
                                        <p:strVal val="visible"/>
                                      </p:to>
                                    </p:set>
                                    <p:animEffect transition="in" filter="fade">
                                      <p:cBhvr>
                                        <p:cTn id="29" dur="500"/>
                                        <p:tgtEl>
                                          <p:spTgt spid="10">
                                            <p:graphicEl>
                                              <a:dgm id="{5772E800-C79D-4881-9FF0-C0551B7618B0}"/>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F26747E4-B0C4-4E78-A850-379DAAABCB96}"/>
                                            </p:graphicEl>
                                          </p:spTgt>
                                        </p:tgtEl>
                                        <p:attrNameLst>
                                          <p:attrName>style.visibility</p:attrName>
                                        </p:attrNameLst>
                                      </p:cBhvr>
                                      <p:to>
                                        <p:strVal val="visible"/>
                                      </p:to>
                                    </p:set>
                                    <p:animEffect transition="in" filter="fade">
                                      <p:cBhvr>
                                        <p:cTn id="32" dur="500"/>
                                        <p:tgtEl>
                                          <p:spTgt spid="10">
                                            <p:graphicEl>
                                              <a:dgm id="{F26747E4-B0C4-4E78-A850-379DAAABCB96}"/>
                                            </p:graphicEl>
                                          </p:spTgt>
                                        </p:tgtEl>
                                      </p:cBhvr>
                                    </p:animEffect>
                                  </p:childTnLst>
                                </p:cTn>
                              </p:par>
                              <p:par>
                                <p:cTn id="33" presetID="9" presetClass="emph" presetSubtype="0" grpId="1" nodeType="withEffect">
                                  <p:stCondLst>
                                    <p:cond delay="0"/>
                                  </p:stCondLst>
                                  <p:childTnLst>
                                    <p:set>
                                      <p:cBhvr>
                                        <p:cTn id="34" dur="indefinite"/>
                                        <p:tgtEl>
                                          <p:spTgt spid="10">
                                            <p:graphicEl>
                                              <a:dgm id="{078264F6-9BC3-49E0-905F-C6F7C35DAA90}"/>
                                            </p:graphicEl>
                                          </p:spTgt>
                                        </p:tgtEl>
                                        <p:attrNameLst>
                                          <p:attrName>style.opacity</p:attrName>
                                        </p:attrNameLst>
                                      </p:cBhvr>
                                      <p:to>
                                        <p:strVal val="0.25"/>
                                      </p:to>
                                    </p:set>
                                    <p:animEffect filter="image" prLst="opacity: 0.25">
                                      <p:cBhvr rctx="IE">
                                        <p:cTn id="35" dur="indefinite"/>
                                        <p:tgtEl>
                                          <p:spTgt spid="10">
                                            <p:graphicEl>
                                              <a:dgm id="{078264F6-9BC3-49E0-905F-C6F7C35DAA90}"/>
                                            </p:graphicEl>
                                          </p:spTgt>
                                        </p:tgtEl>
                                      </p:cBhvr>
                                    </p:animEffect>
                                  </p:childTnLst>
                                </p:cTn>
                              </p:par>
                              <p:par>
                                <p:cTn id="36" presetID="9" presetClass="emph" presetSubtype="0" grpId="1" nodeType="withEffect">
                                  <p:stCondLst>
                                    <p:cond delay="0"/>
                                  </p:stCondLst>
                                  <p:childTnLst>
                                    <p:set>
                                      <p:cBhvr>
                                        <p:cTn id="37" dur="indefinite"/>
                                        <p:tgtEl>
                                          <p:spTgt spid="10">
                                            <p:graphicEl>
                                              <a:dgm id="{F2BE4C97-86C2-4D5A-902C-5B01B9CB0331}"/>
                                            </p:graphicEl>
                                          </p:spTgt>
                                        </p:tgtEl>
                                        <p:attrNameLst>
                                          <p:attrName>style.opacity</p:attrName>
                                        </p:attrNameLst>
                                      </p:cBhvr>
                                      <p:to>
                                        <p:strVal val="0.25"/>
                                      </p:to>
                                    </p:set>
                                    <p:animEffect filter="image" prLst="opacity: 0.25">
                                      <p:cBhvr rctx="IE">
                                        <p:cTn id="38" dur="indefinite"/>
                                        <p:tgtEl>
                                          <p:spTgt spid="10">
                                            <p:graphicEl>
                                              <a:dgm id="{F2BE4C97-86C2-4D5A-902C-5B01B9CB033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Graphic spid="10" grpId="1" uiExpand="1">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31E09-D55C-4CA0-B071-BA768784A158}"/>
              </a:ext>
            </a:extLst>
          </p:cNvPr>
          <p:cNvSpPr>
            <a:spLocks noGrp="1"/>
          </p:cNvSpPr>
          <p:nvPr>
            <p:ph type="title"/>
          </p:nvPr>
        </p:nvSpPr>
        <p:spPr/>
        <p:txBody>
          <a:bodyPr/>
          <a:lstStyle/>
          <a:p>
            <a:r>
              <a:rPr lang="en-US" sz="2800" kern="1200">
                <a:solidFill>
                  <a:schemeClr val="bg1"/>
                </a:solidFill>
                <a:effectLst/>
              </a:rPr>
              <a:t>Insufficient logging and monitoring</a:t>
            </a:r>
            <a:endParaRPr lang="en-NL" dirty="0"/>
          </a:p>
        </p:txBody>
      </p:sp>
      <p:graphicFrame>
        <p:nvGraphicFramePr>
          <p:cNvPr id="7" name="Content Placeholder 2">
            <a:extLst>
              <a:ext uri="{FF2B5EF4-FFF2-40B4-BE49-F238E27FC236}">
                <a16:creationId xmlns:a16="http://schemas.microsoft.com/office/drawing/2014/main" id="{0B2F1157-E694-404E-A347-E767E5834F7E}"/>
              </a:ext>
            </a:extLst>
          </p:cNvPr>
          <p:cNvGraphicFramePr>
            <a:graphicFrameLocks noGrp="1"/>
          </p:cNvGraphicFramePr>
          <p:nvPr>
            <p:ph idx="1"/>
            <p:extLst>
              <p:ext uri="{D42A27DB-BD31-4B8C-83A1-F6EECF244321}">
                <p14:modId xmlns:p14="http://schemas.microsoft.com/office/powerpoint/2010/main" val="4151473899"/>
              </p:ext>
            </p:extLst>
          </p:nvPr>
        </p:nvGraphicFramePr>
        <p:xfrm>
          <a:off x="252413" y="1098550"/>
          <a:ext cx="11818937" cy="5078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8237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D80281A1-AE1D-40DF-91AE-ABB05B515F2E}"/>
                                            </p:graphicEl>
                                          </p:spTgt>
                                        </p:tgtEl>
                                        <p:attrNameLst>
                                          <p:attrName>style.visibility</p:attrName>
                                        </p:attrNameLst>
                                      </p:cBhvr>
                                      <p:to>
                                        <p:strVal val="visible"/>
                                      </p:to>
                                    </p:set>
                                    <p:animEffect transition="in" filter="fade">
                                      <p:cBhvr>
                                        <p:cTn id="7" dur="500"/>
                                        <p:tgtEl>
                                          <p:spTgt spid="7">
                                            <p:graphicEl>
                                              <a:dgm id="{D80281A1-AE1D-40DF-91AE-ABB05B515F2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462A4710-6834-443E-AFA1-FDEC05DADF74}"/>
                                            </p:graphicEl>
                                          </p:spTgt>
                                        </p:tgtEl>
                                        <p:attrNameLst>
                                          <p:attrName>style.visibility</p:attrName>
                                        </p:attrNameLst>
                                      </p:cBhvr>
                                      <p:to>
                                        <p:strVal val="visible"/>
                                      </p:to>
                                    </p:set>
                                    <p:animEffect transition="in" filter="fade">
                                      <p:cBhvr>
                                        <p:cTn id="10" dur="500"/>
                                        <p:tgtEl>
                                          <p:spTgt spid="7">
                                            <p:graphicEl>
                                              <a:dgm id="{462A4710-6834-443E-AFA1-FDEC05DADF74}"/>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4EEAD479-0FF0-4E4A-9EE1-EEDC324DF215}"/>
                                            </p:graphicEl>
                                          </p:spTgt>
                                        </p:tgtEl>
                                        <p:attrNameLst>
                                          <p:attrName>style.visibility</p:attrName>
                                        </p:attrNameLst>
                                      </p:cBhvr>
                                      <p:to>
                                        <p:strVal val="visible"/>
                                      </p:to>
                                    </p:set>
                                    <p:animEffect transition="in" filter="fade">
                                      <p:cBhvr>
                                        <p:cTn id="15" dur="500"/>
                                        <p:tgtEl>
                                          <p:spTgt spid="7">
                                            <p:graphicEl>
                                              <a:dgm id="{4EEAD479-0FF0-4E4A-9EE1-EEDC324DF215}"/>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BA7B8281-6958-4C81-BF71-51759F697066}"/>
                                            </p:graphicEl>
                                          </p:spTgt>
                                        </p:tgtEl>
                                        <p:attrNameLst>
                                          <p:attrName>style.visibility</p:attrName>
                                        </p:attrNameLst>
                                      </p:cBhvr>
                                      <p:to>
                                        <p:strVal val="visible"/>
                                      </p:to>
                                    </p:set>
                                    <p:animEffect transition="in" filter="fade">
                                      <p:cBhvr>
                                        <p:cTn id="18" dur="500"/>
                                        <p:tgtEl>
                                          <p:spTgt spid="7">
                                            <p:graphicEl>
                                              <a:dgm id="{BA7B8281-6958-4C81-BF71-51759F697066}"/>
                                            </p:graphicEl>
                                          </p:spTgt>
                                        </p:tgtEl>
                                      </p:cBhvr>
                                    </p:animEffect>
                                  </p:childTnLst>
                                </p:cTn>
                              </p:par>
                              <p:par>
                                <p:cTn id="19" presetID="9" presetClass="emph" presetSubtype="0" grpId="1" nodeType="withEffect">
                                  <p:stCondLst>
                                    <p:cond delay="0"/>
                                  </p:stCondLst>
                                  <p:childTnLst>
                                    <p:set>
                                      <p:cBhvr>
                                        <p:cTn id="20" dur="indefinite"/>
                                        <p:tgtEl>
                                          <p:spTgt spid="7">
                                            <p:graphicEl>
                                              <a:dgm id="{D80281A1-AE1D-40DF-91AE-ABB05B515F2E}"/>
                                            </p:graphicEl>
                                          </p:spTgt>
                                        </p:tgtEl>
                                        <p:attrNameLst>
                                          <p:attrName>style.opacity</p:attrName>
                                        </p:attrNameLst>
                                      </p:cBhvr>
                                      <p:to>
                                        <p:strVal val="0.5"/>
                                      </p:to>
                                    </p:set>
                                    <p:animEffect filter="image" prLst="opacity: 0.5">
                                      <p:cBhvr rctx="IE">
                                        <p:cTn id="21" dur="indefinite"/>
                                        <p:tgtEl>
                                          <p:spTgt spid="7">
                                            <p:graphicEl>
                                              <a:dgm id="{D80281A1-AE1D-40DF-91AE-ABB05B515F2E}"/>
                                            </p:graphicEl>
                                          </p:spTgt>
                                        </p:tgtEl>
                                      </p:cBhvr>
                                    </p:animEffect>
                                  </p:childTnLst>
                                </p:cTn>
                              </p:par>
                              <p:par>
                                <p:cTn id="22" presetID="9" presetClass="emph" presetSubtype="0" grpId="1" nodeType="withEffect">
                                  <p:stCondLst>
                                    <p:cond delay="0"/>
                                  </p:stCondLst>
                                  <p:childTnLst>
                                    <p:set>
                                      <p:cBhvr>
                                        <p:cTn id="23" dur="indefinite"/>
                                        <p:tgtEl>
                                          <p:spTgt spid="7">
                                            <p:graphicEl>
                                              <a:dgm id="{462A4710-6834-443E-AFA1-FDEC05DADF74}"/>
                                            </p:graphicEl>
                                          </p:spTgt>
                                        </p:tgtEl>
                                        <p:attrNameLst>
                                          <p:attrName>style.opacity</p:attrName>
                                        </p:attrNameLst>
                                      </p:cBhvr>
                                      <p:to>
                                        <p:strVal val="0.5"/>
                                      </p:to>
                                    </p:set>
                                    <p:animEffect filter="image" prLst="opacity: 0.5">
                                      <p:cBhvr rctx="IE">
                                        <p:cTn id="24" dur="indefinite"/>
                                        <p:tgtEl>
                                          <p:spTgt spid="7">
                                            <p:graphicEl>
                                              <a:dgm id="{462A4710-6834-443E-AFA1-FDEC05DADF74}"/>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graphicEl>
                                              <a:dgm id="{9070D43A-A739-4141-8A81-2D995F8445E7}"/>
                                            </p:graphicEl>
                                          </p:spTgt>
                                        </p:tgtEl>
                                        <p:attrNameLst>
                                          <p:attrName>style.visibility</p:attrName>
                                        </p:attrNameLst>
                                      </p:cBhvr>
                                      <p:to>
                                        <p:strVal val="visible"/>
                                      </p:to>
                                    </p:set>
                                    <p:animEffect transition="in" filter="fade">
                                      <p:cBhvr>
                                        <p:cTn id="29" dur="500"/>
                                        <p:tgtEl>
                                          <p:spTgt spid="7">
                                            <p:graphicEl>
                                              <a:dgm id="{9070D43A-A739-4141-8A81-2D995F8445E7}"/>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E427F260-7BF1-46BE-85E6-E4417409CB5E}"/>
                                            </p:graphicEl>
                                          </p:spTgt>
                                        </p:tgtEl>
                                        <p:attrNameLst>
                                          <p:attrName>style.visibility</p:attrName>
                                        </p:attrNameLst>
                                      </p:cBhvr>
                                      <p:to>
                                        <p:strVal val="visible"/>
                                      </p:to>
                                    </p:set>
                                    <p:animEffect transition="in" filter="fade">
                                      <p:cBhvr>
                                        <p:cTn id="32" dur="500"/>
                                        <p:tgtEl>
                                          <p:spTgt spid="7">
                                            <p:graphicEl>
                                              <a:dgm id="{E427F260-7BF1-46BE-85E6-E4417409CB5E}"/>
                                            </p:graphicEl>
                                          </p:spTgt>
                                        </p:tgtEl>
                                      </p:cBhvr>
                                    </p:animEffect>
                                  </p:childTnLst>
                                </p:cTn>
                              </p:par>
                              <p:par>
                                <p:cTn id="33" presetID="9" presetClass="emph" presetSubtype="0" grpId="1" nodeType="withEffect">
                                  <p:stCondLst>
                                    <p:cond delay="0"/>
                                  </p:stCondLst>
                                  <p:childTnLst>
                                    <p:set>
                                      <p:cBhvr>
                                        <p:cTn id="34" dur="indefinite"/>
                                        <p:tgtEl>
                                          <p:spTgt spid="7">
                                            <p:graphicEl>
                                              <a:dgm id="{4EEAD479-0FF0-4E4A-9EE1-EEDC324DF215}"/>
                                            </p:graphicEl>
                                          </p:spTgt>
                                        </p:tgtEl>
                                        <p:attrNameLst>
                                          <p:attrName>style.opacity</p:attrName>
                                        </p:attrNameLst>
                                      </p:cBhvr>
                                      <p:to>
                                        <p:strVal val="0.5"/>
                                      </p:to>
                                    </p:set>
                                    <p:animEffect filter="image" prLst="opacity: 0.5">
                                      <p:cBhvr rctx="IE">
                                        <p:cTn id="35" dur="indefinite"/>
                                        <p:tgtEl>
                                          <p:spTgt spid="7">
                                            <p:graphicEl>
                                              <a:dgm id="{4EEAD479-0FF0-4E4A-9EE1-EEDC324DF215}"/>
                                            </p:graphicEl>
                                          </p:spTgt>
                                        </p:tgtEl>
                                      </p:cBhvr>
                                    </p:animEffect>
                                  </p:childTnLst>
                                </p:cTn>
                              </p:par>
                              <p:par>
                                <p:cTn id="36" presetID="9" presetClass="emph" presetSubtype="0" grpId="1" nodeType="withEffect">
                                  <p:stCondLst>
                                    <p:cond delay="0"/>
                                  </p:stCondLst>
                                  <p:childTnLst>
                                    <p:set>
                                      <p:cBhvr>
                                        <p:cTn id="37" dur="indefinite"/>
                                        <p:tgtEl>
                                          <p:spTgt spid="7">
                                            <p:graphicEl>
                                              <a:dgm id="{BA7B8281-6958-4C81-BF71-51759F697066}"/>
                                            </p:graphicEl>
                                          </p:spTgt>
                                        </p:tgtEl>
                                        <p:attrNameLst>
                                          <p:attrName>style.opacity</p:attrName>
                                        </p:attrNameLst>
                                      </p:cBhvr>
                                      <p:to>
                                        <p:strVal val="0.5"/>
                                      </p:to>
                                    </p:set>
                                    <p:animEffect filter="image" prLst="opacity: 0.5">
                                      <p:cBhvr rctx="IE">
                                        <p:cTn id="38" dur="indefinite"/>
                                        <p:tgtEl>
                                          <p:spTgt spid="7">
                                            <p:graphicEl>
                                              <a:dgm id="{BA7B8281-6958-4C81-BF71-51759F69706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Graphic spid="7" grpId="1" uiExpand="1">
        <p:bldSub>
          <a:bldDgm bld="one"/>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C7CEBB-7ED7-4B1A-BB63-3E5BA151F3EE}"/>
              </a:ext>
            </a:extLst>
          </p:cNvPr>
          <p:cNvSpPr>
            <a:spLocks noGrp="1"/>
          </p:cNvSpPr>
          <p:nvPr>
            <p:ph type="title"/>
          </p:nvPr>
        </p:nvSpPr>
        <p:spPr/>
        <p:txBody>
          <a:bodyPr/>
          <a:lstStyle/>
          <a:p>
            <a:r>
              <a:rPr lang="en-US" dirty="0"/>
              <a:t>Almost done…</a:t>
            </a:r>
            <a:endParaRPr lang="en-NL" dirty="0"/>
          </a:p>
        </p:txBody>
      </p:sp>
      <p:pic>
        <p:nvPicPr>
          <p:cNvPr id="9218" name="Picture 2" descr="Race, Aircraft, Sky, Clouds, Airplane-Race, Flag">
            <a:extLst>
              <a:ext uri="{FF2B5EF4-FFF2-40B4-BE49-F238E27FC236}">
                <a16:creationId xmlns:a16="http://schemas.microsoft.com/office/drawing/2014/main" id="{BA6DAE40-319A-4884-BF76-F736E2BC954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109662"/>
            <a:ext cx="6172200"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0416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BCF87-7839-994F-A1A7-69F5E4F78BCA}"/>
              </a:ext>
            </a:extLst>
          </p:cNvPr>
          <p:cNvSpPr>
            <a:spLocks noGrp="1"/>
          </p:cNvSpPr>
          <p:nvPr>
            <p:ph type="title"/>
          </p:nvPr>
        </p:nvSpPr>
        <p:spPr/>
        <p:txBody>
          <a:bodyPr/>
          <a:lstStyle/>
          <a:p>
            <a:r>
              <a:rPr lang="en-US" dirty="0"/>
              <a:t>API Management to the rescue</a:t>
            </a:r>
          </a:p>
        </p:txBody>
      </p:sp>
      <p:sp>
        <p:nvSpPr>
          <p:cNvPr id="9" name="AutoShape 3">
            <a:extLst>
              <a:ext uri="{FF2B5EF4-FFF2-40B4-BE49-F238E27FC236}">
                <a16:creationId xmlns:a16="http://schemas.microsoft.com/office/drawing/2014/main" id="{F0617C2B-15A0-451E-8FB3-AE82F00539BC}"/>
              </a:ext>
            </a:extLst>
          </p:cNvPr>
          <p:cNvSpPr>
            <a:spLocks noChangeAspect="1" noChangeArrowheads="1" noTextEdit="1"/>
          </p:cNvSpPr>
          <p:nvPr/>
        </p:nvSpPr>
        <p:spPr bwMode="auto">
          <a:xfrm>
            <a:off x="419100" y="866775"/>
            <a:ext cx="11353800" cy="559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nl-NL" dirty="0"/>
          </a:p>
        </p:txBody>
      </p:sp>
      <p:sp>
        <p:nvSpPr>
          <p:cNvPr id="10" name="Line 5">
            <a:extLst>
              <a:ext uri="{FF2B5EF4-FFF2-40B4-BE49-F238E27FC236}">
                <a16:creationId xmlns:a16="http://schemas.microsoft.com/office/drawing/2014/main" id="{7359FB9A-11AE-4002-BD91-E4CEA3F8D478}"/>
              </a:ext>
            </a:extLst>
          </p:cNvPr>
          <p:cNvSpPr>
            <a:spLocks noChangeShapeType="1"/>
          </p:cNvSpPr>
          <p:nvPr/>
        </p:nvSpPr>
        <p:spPr bwMode="auto">
          <a:xfrm>
            <a:off x="419100" y="12954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1" name="Line 6">
            <a:extLst>
              <a:ext uri="{FF2B5EF4-FFF2-40B4-BE49-F238E27FC236}">
                <a16:creationId xmlns:a16="http://schemas.microsoft.com/office/drawing/2014/main" id="{0985DAD6-F9EA-4F9B-B5D4-01649D498AD0}"/>
              </a:ext>
            </a:extLst>
          </p:cNvPr>
          <p:cNvSpPr>
            <a:spLocks noChangeShapeType="1"/>
          </p:cNvSpPr>
          <p:nvPr/>
        </p:nvSpPr>
        <p:spPr bwMode="auto">
          <a:xfrm>
            <a:off x="419100" y="16970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2" name="Line 7">
            <a:extLst>
              <a:ext uri="{FF2B5EF4-FFF2-40B4-BE49-F238E27FC236}">
                <a16:creationId xmlns:a16="http://schemas.microsoft.com/office/drawing/2014/main" id="{EDCBC147-8F4D-4FB2-A51A-6BD26AAB176D}"/>
              </a:ext>
            </a:extLst>
          </p:cNvPr>
          <p:cNvSpPr>
            <a:spLocks noChangeShapeType="1"/>
          </p:cNvSpPr>
          <p:nvPr/>
        </p:nvSpPr>
        <p:spPr bwMode="auto">
          <a:xfrm>
            <a:off x="419100" y="22764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3" name="Line 8">
            <a:extLst>
              <a:ext uri="{FF2B5EF4-FFF2-40B4-BE49-F238E27FC236}">
                <a16:creationId xmlns:a16="http://schemas.microsoft.com/office/drawing/2014/main" id="{E71EE4F4-9003-4C9E-ABDD-32BDB296FC8C}"/>
              </a:ext>
            </a:extLst>
          </p:cNvPr>
          <p:cNvSpPr>
            <a:spLocks noChangeShapeType="1"/>
          </p:cNvSpPr>
          <p:nvPr/>
        </p:nvSpPr>
        <p:spPr bwMode="auto">
          <a:xfrm>
            <a:off x="419100" y="26797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4" name="Line 9">
            <a:extLst>
              <a:ext uri="{FF2B5EF4-FFF2-40B4-BE49-F238E27FC236}">
                <a16:creationId xmlns:a16="http://schemas.microsoft.com/office/drawing/2014/main" id="{E003D546-3479-4B23-8D03-28664B9B8C94}"/>
              </a:ext>
            </a:extLst>
          </p:cNvPr>
          <p:cNvSpPr>
            <a:spLocks noChangeShapeType="1"/>
          </p:cNvSpPr>
          <p:nvPr/>
        </p:nvSpPr>
        <p:spPr bwMode="auto">
          <a:xfrm>
            <a:off x="419100" y="3259138"/>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5" name="Line 10">
            <a:extLst>
              <a:ext uri="{FF2B5EF4-FFF2-40B4-BE49-F238E27FC236}">
                <a16:creationId xmlns:a16="http://schemas.microsoft.com/office/drawing/2014/main" id="{59C28410-E7C7-4330-B459-4A24C132AC47}"/>
              </a:ext>
            </a:extLst>
          </p:cNvPr>
          <p:cNvSpPr>
            <a:spLocks noChangeShapeType="1"/>
          </p:cNvSpPr>
          <p:nvPr/>
        </p:nvSpPr>
        <p:spPr bwMode="auto">
          <a:xfrm>
            <a:off x="419100" y="383857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6" name="Line 11">
            <a:extLst>
              <a:ext uri="{FF2B5EF4-FFF2-40B4-BE49-F238E27FC236}">
                <a16:creationId xmlns:a16="http://schemas.microsoft.com/office/drawing/2014/main" id="{2C52F089-400E-4764-B790-53FDB4C9760E}"/>
              </a:ext>
            </a:extLst>
          </p:cNvPr>
          <p:cNvSpPr>
            <a:spLocks noChangeShapeType="1"/>
          </p:cNvSpPr>
          <p:nvPr/>
        </p:nvSpPr>
        <p:spPr bwMode="auto">
          <a:xfrm>
            <a:off x="419100" y="4240213"/>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7" name="Line 12">
            <a:extLst>
              <a:ext uri="{FF2B5EF4-FFF2-40B4-BE49-F238E27FC236}">
                <a16:creationId xmlns:a16="http://schemas.microsoft.com/office/drawing/2014/main" id="{884E940A-A6C9-47C9-82B9-385AE260530B}"/>
              </a:ext>
            </a:extLst>
          </p:cNvPr>
          <p:cNvSpPr>
            <a:spLocks noChangeShapeType="1"/>
          </p:cNvSpPr>
          <p:nvPr/>
        </p:nvSpPr>
        <p:spPr bwMode="auto">
          <a:xfrm>
            <a:off x="419100" y="5064125"/>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8" name="Line 13">
            <a:extLst>
              <a:ext uri="{FF2B5EF4-FFF2-40B4-BE49-F238E27FC236}">
                <a16:creationId xmlns:a16="http://schemas.microsoft.com/office/drawing/2014/main" id="{2616BCA8-9B9D-4FB6-BFCA-F804E9608381}"/>
              </a:ext>
            </a:extLst>
          </p:cNvPr>
          <p:cNvSpPr>
            <a:spLocks noChangeShapeType="1"/>
          </p:cNvSpPr>
          <p:nvPr/>
        </p:nvSpPr>
        <p:spPr bwMode="auto">
          <a:xfrm>
            <a:off x="419100" y="546735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9" name="Line 14">
            <a:extLst>
              <a:ext uri="{FF2B5EF4-FFF2-40B4-BE49-F238E27FC236}">
                <a16:creationId xmlns:a16="http://schemas.microsoft.com/office/drawing/2014/main" id="{4D2F06A8-E7FB-414F-9EA4-56BA31896FA3}"/>
              </a:ext>
            </a:extLst>
          </p:cNvPr>
          <p:cNvSpPr>
            <a:spLocks noChangeShapeType="1"/>
          </p:cNvSpPr>
          <p:nvPr/>
        </p:nvSpPr>
        <p:spPr bwMode="auto">
          <a:xfrm>
            <a:off x="419100" y="6045200"/>
            <a:ext cx="11347450" cy="0"/>
          </a:xfrm>
          <a:prstGeom prst="line">
            <a:avLst/>
          </a:prstGeom>
          <a:noFill/>
          <a:ln w="12700" cap="flat">
            <a:solidFill>
              <a:srgbClr val="F2F2F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nl-NL"/>
          </a:p>
        </p:txBody>
      </p:sp>
      <p:sp>
        <p:nvSpPr>
          <p:cNvPr id="20" name="Rectangle 15">
            <a:extLst>
              <a:ext uri="{FF2B5EF4-FFF2-40B4-BE49-F238E27FC236}">
                <a16:creationId xmlns:a16="http://schemas.microsoft.com/office/drawing/2014/main" id="{4727BE56-14A8-4345-B690-21F011AD15E7}"/>
              </a:ext>
            </a:extLst>
          </p:cNvPr>
          <p:cNvSpPr>
            <a:spLocks noChangeArrowheads="1"/>
          </p:cNvSpPr>
          <p:nvPr/>
        </p:nvSpPr>
        <p:spPr bwMode="auto">
          <a:xfrm>
            <a:off x="898525" y="931863"/>
            <a:ext cx="231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1" name="Rectangle 16">
            <a:extLst>
              <a:ext uri="{FF2B5EF4-FFF2-40B4-BE49-F238E27FC236}">
                <a16:creationId xmlns:a16="http://schemas.microsoft.com/office/drawing/2014/main" id="{B33C8141-F41C-4C3A-BB2F-300F3BF68D54}"/>
              </a:ext>
            </a:extLst>
          </p:cNvPr>
          <p:cNvSpPr>
            <a:spLocks noChangeArrowheads="1"/>
          </p:cNvSpPr>
          <p:nvPr/>
        </p:nvSpPr>
        <p:spPr bwMode="auto">
          <a:xfrm>
            <a:off x="1581150" y="931863"/>
            <a:ext cx="8794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OWASP </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2" name="Rectangle 17">
            <a:extLst>
              <a:ext uri="{FF2B5EF4-FFF2-40B4-BE49-F238E27FC236}">
                <a16:creationId xmlns:a16="http://schemas.microsoft.com/office/drawing/2014/main" id="{8D3DE9A1-C099-499F-9012-7D1761793B0F}"/>
              </a:ext>
            </a:extLst>
          </p:cNvPr>
          <p:cNvSpPr>
            <a:spLocks noChangeArrowheads="1"/>
          </p:cNvSpPr>
          <p:nvPr/>
        </p:nvSpPr>
        <p:spPr bwMode="auto">
          <a:xfrm>
            <a:off x="2330450" y="931863"/>
            <a:ext cx="423863"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API</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3" name="Rectangle 18">
            <a:extLst>
              <a:ext uri="{FF2B5EF4-FFF2-40B4-BE49-F238E27FC236}">
                <a16:creationId xmlns:a16="http://schemas.microsoft.com/office/drawing/2014/main" id="{6315F026-C22D-489C-B12E-3F0BB6EAE4B5}"/>
              </a:ext>
            </a:extLst>
          </p:cNvPr>
          <p:cNvSpPr>
            <a:spLocks noChangeArrowheads="1"/>
          </p:cNvSpPr>
          <p:nvPr/>
        </p:nvSpPr>
        <p:spPr bwMode="auto">
          <a:xfrm>
            <a:off x="2687638" y="931863"/>
            <a:ext cx="141128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dirty="0">
                <a:ln>
                  <a:noFill/>
                </a:ln>
                <a:solidFill>
                  <a:srgbClr val="5B9BD5"/>
                </a:solidFill>
                <a:effectLst/>
                <a:latin typeface="Calibri" panose="020F0502020204030204" pitchFamily="34" charset="0"/>
              </a:rPr>
              <a:t>Top 10 (2019)</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4" name="Rectangle 19">
            <a:extLst>
              <a:ext uri="{FF2B5EF4-FFF2-40B4-BE49-F238E27FC236}">
                <a16:creationId xmlns:a16="http://schemas.microsoft.com/office/drawing/2014/main" id="{600FBE1A-F53C-4EED-8B66-6D27DE50A7D9}"/>
              </a:ext>
            </a:extLst>
          </p:cNvPr>
          <p:cNvSpPr>
            <a:spLocks noChangeArrowheads="1"/>
          </p:cNvSpPr>
          <p:nvPr/>
        </p:nvSpPr>
        <p:spPr bwMode="auto">
          <a:xfrm>
            <a:off x="5892800" y="931863"/>
            <a:ext cx="3576638"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800" b="0" i="0" u="none" strike="noStrike" cap="none" normalizeH="0" baseline="0">
                <a:ln>
                  <a:noFill/>
                </a:ln>
                <a:solidFill>
                  <a:srgbClr val="5B9BD5"/>
                </a:solidFill>
                <a:effectLst/>
                <a:latin typeface="Calibri" panose="020F0502020204030204" pitchFamily="34" charset="0"/>
              </a:rPr>
              <a:t>Mitigations and preventive measures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5" name="Rectangle 20">
            <a:extLst>
              <a:ext uri="{FF2B5EF4-FFF2-40B4-BE49-F238E27FC236}">
                <a16:creationId xmlns:a16="http://schemas.microsoft.com/office/drawing/2014/main" id="{69395889-8E3C-4AA2-A9BE-ADE160479707}"/>
              </a:ext>
            </a:extLst>
          </p:cNvPr>
          <p:cNvSpPr>
            <a:spLocks noChangeArrowheads="1"/>
          </p:cNvSpPr>
          <p:nvPr/>
        </p:nvSpPr>
        <p:spPr bwMode="auto">
          <a:xfrm>
            <a:off x="903288" y="13382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1</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6" name="Rectangle 21">
            <a:extLst>
              <a:ext uri="{FF2B5EF4-FFF2-40B4-BE49-F238E27FC236}">
                <a16:creationId xmlns:a16="http://schemas.microsoft.com/office/drawing/2014/main" id="{7C5570F1-8AC6-4F3C-9FD5-4B4F21DA49AC}"/>
              </a:ext>
            </a:extLst>
          </p:cNvPr>
          <p:cNvSpPr>
            <a:spLocks noChangeArrowheads="1"/>
          </p:cNvSpPr>
          <p:nvPr/>
        </p:nvSpPr>
        <p:spPr bwMode="auto">
          <a:xfrm>
            <a:off x="1581150" y="1338263"/>
            <a:ext cx="29368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Broken</a:t>
            </a:r>
            <a:r>
              <a:rPr kumimoji="0" lang="nl-NL" altLang="nl-NL" sz="1600" b="0" i="0" u="none" strike="noStrike" cap="none" normalizeH="0" baseline="0" dirty="0">
                <a:ln>
                  <a:noFill/>
                </a:ln>
                <a:solidFill>
                  <a:srgbClr val="FFFFFF"/>
                </a:solidFill>
                <a:effectLst/>
                <a:latin typeface="Calibri" panose="020F0502020204030204" pitchFamily="34" charset="0"/>
              </a:rPr>
              <a:t> Object Level </a:t>
            </a:r>
            <a:r>
              <a:rPr kumimoji="0" lang="nl-NL" altLang="nl-NL" sz="1600" b="0" i="0" u="none" strike="noStrike" cap="none" normalizeH="0" baseline="0" dirty="0" err="1">
                <a:ln>
                  <a:noFill/>
                </a:ln>
                <a:solidFill>
                  <a:srgbClr val="FFFFFF"/>
                </a:solidFill>
                <a:effectLst/>
                <a:latin typeface="Calibri" panose="020F0502020204030204" pitchFamily="34" charset="0"/>
              </a:rPr>
              <a:t>Authorization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7" name="Rectangle 22">
            <a:extLst>
              <a:ext uri="{FF2B5EF4-FFF2-40B4-BE49-F238E27FC236}">
                <a16:creationId xmlns:a16="http://schemas.microsoft.com/office/drawing/2014/main" id="{E675266A-81A6-466F-A79C-DC997009D046}"/>
              </a:ext>
            </a:extLst>
          </p:cNvPr>
          <p:cNvSpPr>
            <a:spLocks noChangeArrowheads="1"/>
          </p:cNvSpPr>
          <p:nvPr/>
        </p:nvSpPr>
        <p:spPr bwMode="auto">
          <a:xfrm>
            <a:off x="5892800" y="1338263"/>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28" name="Rectangle 23">
            <a:extLst>
              <a:ext uri="{FF2B5EF4-FFF2-40B4-BE49-F238E27FC236}">
                <a16:creationId xmlns:a16="http://schemas.microsoft.com/office/drawing/2014/main" id="{D994AED3-F77C-4057-839F-926D102AA7A4}"/>
              </a:ext>
            </a:extLst>
          </p:cNvPr>
          <p:cNvSpPr>
            <a:spLocks noChangeArrowheads="1"/>
          </p:cNvSpPr>
          <p:nvPr/>
        </p:nvSpPr>
        <p:spPr bwMode="auto">
          <a:xfrm>
            <a:off x="903288" y="1743075"/>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2</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29" name="Rectangle 24">
            <a:extLst>
              <a:ext uri="{FF2B5EF4-FFF2-40B4-BE49-F238E27FC236}">
                <a16:creationId xmlns:a16="http://schemas.microsoft.com/office/drawing/2014/main" id="{38EFE1B5-0117-4472-9D20-E06C95A93A8C}"/>
              </a:ext>
            </a:extLst>
          </p:cNvPr>
          <p:cNvSpPr>
            <a:spLocks noChangeArrowheads="1"/>
          </p:cNvSpPr>
          <p:nvPr/>
        </p:nvSpPr>
        <p:spPr bwMode="auto">
          <a:xfrm>
            <a:off x="1581150" y="1743075"/>
            <a:ext cx="19732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Broken Authentication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0" name="Rectangle 25">
            <a:extLst>
              <a:ext uri="{FF2B5EF4-FFF2-40B4-BE49-F238E27FC236}">
                <a16:creationId xmlns:a16="http://schemas.microsoft.com/office/drawing/2014/main" id="{BE700BEF-6AEA-4D0D-A0B0-71B19F1C9F7F}"/>
              </a:ext>
            </a:extLst>
          </p:cNvPr>
          <p:cNvSpPr>
            <a:spLocks noChangeArrowheads="1"/>
          </p:cNvSpPr>
          <p:nvPr/>
        </p:nvSpPr>
        <p:spPr bwMode="auto">
          <a:xfrm>
            <a:off x="5892800" y="1743075"/>
            <a:ext cx="18700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Key/token/certificate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1" name="Rectangle 26">
            <a:extLst>
              <a:ext uri="{FF2B5EF4-FFF2-40B4-BE49-F238E27FC236}">
                <a16:creationId xmlns:a16="http://schemas.microsoft.com/office/drawing/2014/main" id="{4EEDD88C-BED1-4AB0-A4D0-4981E31B4E8D}"/>
              </a:ext>
            </a:extLst>
          </p:cNvPr>
          <p:cNvSpPr>
            <a:spLocks noChangeArrowheads="1"/>
          </p:cNvSpPr>
          <p:nvPr/>
        </p:nvSpPr>
        <p:spPr bwMode="auto">
          <a:xfrm>
            <a:off x="7632700" y="1743075"/>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2" name="Rectangle 27">
            <a:extLst>
              <a:ext uri="{FF2B5EF4-FFF2-40B4-BE49-F238E27FC236}">
                <a16:creationId xmlns:a16="http://schemas.microsoft.com/office/drawing/2014/main" id="{72E7047C-BA02-4804-B1DA-A98E1D795302}"/>
              </a:ext>
            </a:extLst>
          </p:cNvPr>
          <p:cNvSpPr>
            <a:spLocks noChangeArrowheads="1"/>
          </p:cNvSpPr>
          <p:nvPr/>
        </p:nvSpPr>
        <p:spPr bwMode="auto">
          <a:xfrm>
            <a:off x="7696200" y="1743075"/>
            <a:ext cx="18526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based</a:t>
            </a:r>
            <a:r>
              <a:rPr kumimoji="0" lang="nl-NL" altLang="nl-NL" sz="1600" b="0" i="0" u="none" strike="noStrike" cap="none" normalizeH="0" baseline="0" dirty="0">
                <a:ln>
                  <a:noFill/>
                </a:ln>
                <a:solidFill>
                  <a:srgbClr val="FFFFFF"/>
                </a:solidFill>
                <a:effectLst/>
                <a:latin typeface="Calibri" panose="020F0502020204030204" pitchFamily="34" charset="0"/>
              </a:rPr>
              <a:t> </a:t>
            </a:r>
            <a:r>
              <a:rPr kumimoji="0" lang="nl-NL" altLang="nl-NL" sz="1600" b="0" i="0" u="none" strike="noStrike" cap="none" normalizeH="0" baseline="0" dirty="0" err="1">
                <a:ln>
                  <a:noFill/>
                </a:ln>
                <a:solidFill>
                  <a:srgbClr val="FFFFFF"/>
                </a:solidFill>
                <a:effectLst/>
                <a:latin typeface="Calibri" panose="020F0502020204030204" pitchFamily="34" charset="0"/>
              </a:rPr>
              <a:t>authentication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3" name="Rectangle 28">
            <a:extLst>
              <a:ext uri="{FF2B5EF4-FFF2-40B4-BE49-F238E27FC236}">
                <a16:creationId xmlns:a16="http://schemas.microsoft.com/office/drawing/2014/main" id="{26FBCECE-BC48-41AC-A7F4-1023EEA1DA33}"/>
              </a:ext>
            </a:extLst>
          </p:cNvPr>
          <p:cNvSpPr>
            <a:spLocks noChangeArrowheads="1"/>
          </p:cNvSpPr>
          <p:nvPr/>
        </p:nvSpPr>
        <p:spPr bwMode="auto">
          <a:xfrm>
            <a:off x="5892800" y="1984375"/>
            <a:ext cx="2078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Request transformation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4" name="Rectangle 29">
            <a:extLst>
              <a:ext uri="{FF2B5EF4-FFF2-40B4-BE49-F238E27FC236}">
                <a16:creationId xmlns:a16="http://schemas.microsoft.com/office/drawing/2014/main" id="{D9AE6FAF-796A-4F52-B5EA-6724ACB7C743}"/>
              </a:ext>
            </a:extLst>
          </p:cNvPr>
          <p:cNvSpPr>
            <a:spLocks noChangeArrowheads="1"/>
          </p:cNvSpPr>
          <p:nvPr/>
        </p:nvSpPr>
        <p:spPr bwMode="auto">
          <a:xfrm>
            <a:off x="903288" y="2319338"/>
            <a:ext cx="209550"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3</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5" name="Rectangle 30">
            <a:extLst>
              <a:ext uri="{FF2B5EF4-FFF2-40B4-BE49-F238E27FC236}">
                <a16:creationId xmlns:a16="http://schemas.microsoft.com/office/drawing/2014/main" id="{605017E1-AC0A-459B-92C7-B351C44D6803}"/>
              </a:ext>
            </a:extLst>
          </p:cNvPr>
          <p:cNvSpPr>
            <a:spLocks noChangeArrowheads="1"/>
          </p:cNvSpPr>
          <p:nvPr/>
        </p:nvSpPr>
        <p:spPr bwMode="auto">
          <a:xfrm>
            <a:off x="1581150" y="2319338"/>
            <a:ext cx="2119313"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Excessive Data Exposure</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6" name="Rectangle 31">
            <a:extLst>
              <a:ext uri="{FF2B5EF4-FFF2-40B4-BE49-F238E27FC236}">
                <a16:creationId xmlns:a16="http://schemas.microsoft.com/office/drawing/2014/main" id="{9F70D4CF-4566-4F6A-A5DB-FFFCDA56681A}"/>
              </a:ext>
            </a:extLst>
          </p:cNvPr>
          <p:cNvSpPr>
            <a:spLocks noChangeArrowheads="1"/>
          </p:cNvSpPr>
          <p:nvPr/>
        </p:nvSpPr>
        <p:spPr bwMode="auto">
          <a:xfrm>
            <a:off x="5892800" y="2319338"/>
            <a:ext cx="2911475"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Filtering or masking sensitive data</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7" name="Rectangle 32">
            <a:extLst>
              <a:ext uri="{FF2B5EF4-FFF2-40B4-BE49-F238E27FC236}">
                <a16:creationId xmlns:a16="http://schemas.microsoft.com/office/drawing/2014/main" id="{FCBE572B-F478-43C8-ABFF-2AFA197D8C6F}"/>
              </a:ext>
            </a:extLst>
          </p:cNvPr>
          <p:cNvSpPr>
            <a:spLocks noChangeArrowheads="1"/>
          </p:cNvSpPr>
          <p:nvPr/>
        </p:nvSpPr>
        <p:spPr bwMode="auto">
          <a:xfrm>
            <a:off x="903288" y="272256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4</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38" name="Rectangle 33">
            <a:extLst>
              <a:ext uri="{FF2B5EF4-FFF2-40B4-BE49-F238E27FC236}">
                <a16:creationId xmlns:a16="http://schemas.microsoft.com/office/drawing/2014/main" id="{9B5E15E3-30D6-4B9A-9F57-0FAEDEB38EB8}"/>
              </a:ext>
            </a:extLst>
          </p:cNvPr>
          <p:cNvSpPr>
            <a:spLocks noChangeArrowheads="1"/>
          </p:cNvSpPr>
          <p:nvPr/>
        </p:nvSpPr>
        <p:spPr bwMode="auto">
          <a:xfrm>
            <a:off x="1581150" y="2722563"/>
            <a:ext cx="28829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Lack of Resources &amp; Rate Limiting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39" name="Rectangle 34">
            <a:extLst>
              <a:ext uri="{FF2B5EF4-FFF2-40B4-BE49-F238E27FC236}">
                <a16:creationId xmlns:a16="http://schemas.microsoft.com/office/drawing/2014/main" id="{3E34BBDF-6E84-4EF7-ABE2-C90D000237B7}"/>
              </a:ext>
            </a:extLst>
          </p:cNvPr>
          <p:cNvSpPr>
            <a:spLocks noChangeArrowheads="1"/>
          </p:cNvSpPr>
          <p:nvPr/>
        </p:nvSpPr>
        <p:spPr bwMode="auto">
          <a:xfrm>
            <a:off x="5892800" y="2722563"/>
            <a:ext cx="2222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Throttling and quota limit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0" name="Rectangle 35">
            <a:extLst>
              <a:ext uri="{FF2B5EF4-FFF2-40B4-BE49-F238E27FC236}">
                <a16:creationId xmlns:a16="http://schemas.microsoft.com/office/drawing/2014/main" id="{08162861-F731-484B-BC46-CB660CBC9A06}"/>
              </a:ext>
            </a:extLst>
          </p:cNvPr>
          <p:cNvSpPr>
            <a:spLocks noChangeArrowheads="1"/>
          </p:cNvSpPr>
          <p:nvPr/>
        </p:nvSpPr>
        <p:spPr bwMode="auto">
          <a:xfrm>
            <a:off x="5892800" y="2967038"/>
            <a:ext cx="18716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Backend concurrency</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1" name="Rectangle 36">
            <a:extLst>
              <a:ext uri="{FF2B5EF4-FFF2-40B4-BE49-F238E27FC236}">
                <a16:creationId xmlns:a16="http://schemas.microsoft.com/office/drawing/2014/main" id="{86D02E9A-9822-4B53-BF82-05D70BBFAEA8}"/>
              </a:ext>
            </a:extLst>
          </p:cNvPr>
          <p:cNvSpPr>
            <a:spLocks noChangeArrowheads="1"/>
          </p:cNvSpPr>
          <p:nvPr/>
        </p:nvSpPr>
        <p:spPr bwMode="auto">
          <a:xfrm>
            <a:off x="903288" y="330200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5</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2" name="Rectangle 37">
            <a:extLst>
              <a:ext uri="{FF2B5EF4-FFF2-40B4-BE49-F238E27FC236}">
                <a16:creationId xmlns:a16="http://schemas.microsoft.com/office/drawing/2014/main" id="{B48D1BBF-EBF6-4193-987B-0D21039247AE}"/>
              </a:ext>
            </a:extLst>
          </p:cNvPr>
          <p:cNvSpPr>
            <a:spLocks noChangeArrowheads="1"/>
          </p:cNvSpPr>
          <p:nvPr/>
        </p:nvSpPr>
        <p:spPr bwMode="auto">
          <a:xfrm>
            <a:off x="1581150" y="3302000"/>
            <a:ext cx="3113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Broken</a:t>
            </a:r>
            <a:r>
              <a:rPr kumimoji="0" lang="nl-NL" altLang="nl-NL" sz="1600" b="0" i="0" u="none" strike="noStrike" cap="none" normalizeH="0" baseline="0" dirty="0">
                <a:ln>
                  <a:noFill/>
                </a:ln>
                <a:solidFill>
                  <a:srgbClr val="FFFFFF"/>
                </a:solidFill>
                <a:effectLst/>
                <a:latin typeface="Calibri" panose="020F0502020204030204" pitchFamily="34" charset="0"/>
              </a:rPr>
              <a:t> Function Level </a:t>
            </a:r>
            <a:r>
              <a:rPr kumimoji="0" lang="nl-NL" altLang="nl-NL" sz="1600" b="0" i="0" u="none" strike="noStrike" cap="none" normalizeH="0" baseline="0" dirty="0" err="1">
                <a:ln>
                  <a:noFill/>
                </a:ln>
                <a:solidFill>
                  <a:srgbClr val="FFFFFF"/>
                </a:solidFill>
                <a:effectLst/>
                <a:latin typeface="Calibri" panose="020F0502020204030204" pitchFamily="34" charset="0"/>
              </a:rPr>
              <a:t>Authorization</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3" name="Rectangle 38">
            <a:extLst>
              <a:ext uri="{FF2B5EF4-FFF2-40B4-BE49-F238E27FC236}">
                <a16:creationId xmlns:a16="http://schemas.microsoft.com/office/drawing/2014/main" id="{31920F72-6224-47B5-BA4F-A745CF731932}"/>
              </a:ext>
            </a:extLst>
          </p:cNvPr>
          <p:cNvSpPr>
            <a:spLocks noChangeArrowheads="1"/>
          </p:cNvSpPr>
          <p:nvPr/>
        </p:nvSpPr>
        <p:spPr bwMode="auto">
          <a:xfrm>
            <a:off x="5892800" y="3302000"/>
            <a:ext cx="958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Key/token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4" name="Rectangle 39">
            <a:extLst>
              <a:ext uri="{FF2B5EF4-FFF2-40B4-BE49-F238E27FC236}">
                <a16:creationId xmlns:a16="http://schemas.microsoft.com/office/drawing/2014/main" id="{16CA801B-3ECF-4981-9981-37CB9D371571}"/>
              </a:ext>
            </a:extLst>
          </p:cNvPr>
          <p:cNvSpPr>
            <a:spLocks noChangeArrowheads="1"/>
          </p:cNvSpPr>
          <p:nvPr/>
        </p:nvSpPr>
        <p:spPr bwMode="auto">
          <a:xfrm>
            <a:off x="6729413" y="3302000"/>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5" name="Rectangle 40">
            <a:extLst>
              <a:ext uri="{FF2B5EF4-FFF2-40B4-BE49-F238E27FC236}">
                <a16:creationId xmlns:a16="http://schemas.microsoft.com/office/drawing/2014/main" id="{226FFF82-C040-43F1-9E00-F5F76B5A0BEF}"/>
              </a:ext>
            </a:extLst>
          </p:cNvPr>
          <p:cNvSpPr>
            <a:spLocks noChangeArrowheads="1"/>
          </p:cNvSpPr>
          <p:nvPr/>
        </p:nvSpPr>
        <p:spPr bwMode="auto">
          <a:xfrm>
            <a:off x="6792913" y="3302000"/>
            <a:ext cx="17510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based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6" name="Rectangle 41">
            <a:extLst>
              <a:ext uri="{FF2B5EF4-FFF2-40B4-BE49-F238E27FC236}">
                <a16:creationId xmlns:a16="http://schemas.microsoft.com/office/drawing/2014/main" id="{6C7505B8-30D3-4E9D-8CF9-A985C9A32822}"/>
              </a:ext>
            </a:extLst>
          </p:cNvPr>
          <p:cNvSpPr>
            <a:spLocks noChangeArrowheads="1"/>
          </p:cNvSpPr>
          <p:nvPr/>
        </p:nvSpPr>
        <p:spPr bwMode="auto">
          <a:xfrm>
            <a:off x="5892800" y="3546475"/>
            <a:ext cx="18923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Custom authorization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47" name="Rectangle 42">
            <a:extLst>
              <a:ext uri="{FF2B5EF4-FFF2-40B4-BE49-F238E27FC236}">
                <a16:creationId xmlns:a16="http://schemas.microsoft.com/office/drawing/2014/main" id="{8B78E927-ABB3-4E43-B337-84BC881910FB}"/>
              </a:ext>
            </a:extLst>
          </p:cNvPr>
          <p:cNvSpPr>
            <a:spLocks noChangeArrowheads="1"/>
          </p:cNvSpPr>
          <p:nvPr/>
        </p:nvSpPr>
        <p:spPr bwMode="auto">
          <a:xfrm>
            <a:off x="903288" y="388143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6</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8" name="Rectangle 43">
            <a:extLst>
              <a:ext uri="{FF2B5EF4-FFF2-40B4-BE49-F238E27FC236}">
                <a16:creationId xmlns:a16="http://schemas.microsoft.com/office/drawing/2014/main" id="{986BD0E8-D3EC-413A-873B-7B28032DF48E}"/>
              </a:ext>
            </a:extLst>
          </p:cNvPr>
          <p:cNvSpPr>
            <a:spLocks noChangeArrowheads="1"/>
          </p:cNvSpPr>
          <p:nvPr/>
        </p:nvSpPr>
        <p:spPr bwMode="auto">
          <a:xfrm>
            <a:off x="1581150" y="3881438"/>
            <a:ext cx="152082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Mass </a:t>
            </a:r>
            <a:r>
              <a:rPr kumimoji="0" lang="nl-NL" altLang="nl-NL" sz="1600" b="0" i="0" u="none" strike="noStrike" cap="none" normalizeH="0" baseline="0" dirty="0" err="1">
                <a:ln>
                  <a:noFill/>
                </a:ln>
                <a:solidFill>
                  <a:srgbClr val="FFFFFF"/>
                </a:solidFill>
                <a:effectLst/>
                <a:latin typeface="Calibri" panose="020F0502020204030204" pitchFamily="34" charset="0"/>
              </a:rPr>
              <a:t>assignment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49" name="Rectangle 44">
            <a:extLst>
              <a:ext uri="{FF2B5EF4-FFF2-40B4-BE49-F238E27FC236}">
                <a16:creationId xmlns:a16="http://schemas.microsoft.com/office/drawing/2014/main" id="{C9519070-EBC5-42D9-AC25-825AC4FA8093}"/>
              </a:ext>
            </a:extLst>
          </p:cNvPr>
          <p:cNvSpPr>
            <a:spLocks noChangeArrowheads="1"/>
          </p:cNvSpPr>
          <p:nvPr/>
        </p:nvSpPr>
        <p:spPr bwMode="auto">
          <a:xfrm>
            <a:off x="5892800" y="3881438"/>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0" name="Rectangle 45">
            <a:extLst>
              <a:ext uri="{FF2B5EF4-FFF2-40B4-BE49-F238E27FC236}">
                <a16:creationId xmlns:a16="http://schemas.microsoft.com/office/drawing/2014/main" id="{13DBBB16-D3A8-4326-9B31-922B4A81DCD2}"/>
              </a:ext>
            </a:extLst>
          </p:cNvPr>
          <p:cNvSpPr>
            <a:spLocks noChangeArrowheads="1"/>
          </p:cNvSpPr>
          <p:nvPr/>
        </p:nvSpPr>
        <p:spPr bwMode="auto">
          <a:xfrm>
            <a:off x="903288" y="4286250"/>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5B9BD5"/>
                </a:solidFill>
                <a:effectLst/>
                <a:latin typeface="Calibri" panose="020F0502020204030204" pitchFamily="34" charset="0"/>
              </a:rPr>
              <a:t>7</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1" name="Rectangle 46">
            <a:extLst>
              <a:ext uri="{FF2B5EF4-FFF2-40B4-BE49-F238E27FC236}">
                <a16:creationId xmlns:a16="http://schemas.microsoft.com/office/drawing/2014/main" id="{946E8A87-FA09-4152-8582-94C563A68855}"/>
              </a:ext>
            </a:extLst>
          </p:cNvPr>
          <p:cNvSpPr>
            <a:spLocks noChangeArrowheads="1"/>
          </p:cNvSpPr>
          <p:nvPr/>
        </p:nvSpPr>
        <p:spPr bwMode="auto">
          <a:xfrm>
            <a:off x="1581150" y="4286250"/>
            <a:ext cx="22891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Security misconfigurations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2" name="Rectangle 47">
            <a:extLst>
              <a:ext uri="{FF2B5EF4-FFF2-40B4-BE49-F238E27FC236}">
                <a16:creationId xmlns:a16="http://schemas.microsoft.com/office/drawing/2014/main" id="{20361165-A8FB-4469-8714-7388344E65C9}"/>
              </a:ext>
            </a:extLst>
          </p:cNvPr>
          <p:cNvSpPr>
            <a:spLocks noChangeArrowheads="1"/>
          </p:cNvSpPr>
          <p:nvPr/>
        </p:nvSpPr>
        <p:spPr bwMode="auto">
          <a:xfrm>
            <a:off x="5892800" y="4286250"/>
            <a:ext cx="30114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TLS enforcement and configuration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3" name="Rectangle 48">
            <a:extLst>
              <a:ext uri="{FF2B5EF4-FFF2-40B4-BE49-F238E27FC236}">
                <a16:creationId xmlns:a16="http://schemas.microsoft.com/office/drawing/2014/main" id="{30EE81C1-CDF5-43F8-B186-0A7B115F6B5A}"/>
              </a:ext>
            </a:extLst>
          </p:cNvPr>
          <p:cNvSpPr>
            <a:spLocks noChangeArrowheads="1"/>
          </p:cNvSpPr>
          <p:nvPr/>
        </p:nvSpPr>
        <p:spPr bwMode="auto">
          <a:xfrm>
            <a:off x="5892800" y="4527550"/>
            <a:ext cx="55403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CORS</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4" name="Rectangle 49">
            <a:extLst>
              <a:ext uri="{FF2B5EF4-FFF2-40B4-BE49-F238E27FC236}">
                <a16:creationId xmlns:a16="http://schemas.microsoft.com/office/drawing/2014/main" id="{5BF9C32F-B5B5-4B5E-9CE1-4929BCC12241}"/>
              </a:ext>
            </a:extLst>
          </p:cNvPr>
          <p:cNvSpPr>
            <a:spLocks noChangeArrowheads="1"/>
          </p:cNvSpPr>
          <p:nvPr/>
        </p:nvSpPr>
        <p:spPr bwMode="auto">
          <a:xfrm>
            <a:off x="5892800" y="4772025"/>
            <a:ext cx="438203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Sanitization of response headers </a:t>
            </a:r>
            <a:r>
              <a:rPr kumimoji="0" lang="nl-NL" altLang="nl-NL" sz="1600" b="0" i="0" u="none" strike="noStrike" cap="none" normalizeH="0" baseline="0" dirty="0" err="1">
                <a:ln>
                  <a:noFill/>
                </a:ln>
                <a:solidFill>
                  <a:srgbClr val="FFFFFF"/>
                </a:solidFill>
                <a:effectLst/>
                <a:latin typeface="Calibri" panose="020F0502020204030204" pitchFamily="34" charset="0"/>
              </a:rPr>
              <a:t>and</a:t>
            </a:r>
            <a:r>
              <a:rPr kumimoji="0" lang="nl-NL" altLang="nl-NL" sz="1600" b="0" i="0" u="none" strike="noStrike" cap="none" normalizeH="0" baseline="0" dirty="0">
                <a:ln>
                  <a:noFill/>
                </a:ln>
                <a:solidFill>
                  <a:srgbClr val="FFFFFF"/>
                </a:solidFill>
                <a:effectLst/>
                <a:latin typeface="Calibri" panose="020F0502020204030204" pitchFamily="34" charset="0"/>
              </a:rPr>
              <a:t> error </a:t>
            </a:r>
            <a:r>
              <a:rPr kumimoji="0" lang="nl-NL" altLang="nl-NL" sz="1600" b="0" i="0" u="none" strike="noStrike" cap="none" normalizeH="0" baseline="0" dirty="0" err="1">
                <a:ln>
                  <a:noFill/>
                </a:ln>
                <a:solidFill>
                  <a:srgbClr val="FFFFFF"/>
                </a:solidFill>
                <a:effectLst/>
                <a:latin typeface="Calibri" panose="020F0502020204030204" pitchFamily="34" charset="0"/>
              </a:rPr>
              <a:t>messages</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55" name="Rectangle 50">
            <a:extLst>
              <a:ext uri="{FF2B5EF4-FFF2-40B4-BE49-F238E27FC236}">
                <a16:creationId xmlns:a16="http://schemas.microsoft.com/office/drawing/2014/main" id="{CC415121-CB8B-4566-B9AE-5677C01A25C7}"/>
              </a:ext>
            </a:extLst>
          </p:cNvPr>
          <p:cNvSpPr>
            <a:spLocks noChangeArrowheads="1"/>
          </p:cNvSpPr>
          <p:nvPr/>
        </p:nvSpPr>
        <p:spPr bwMode="auto">
          <a:xfrm>
            <a:off x="903288" y="5106988"/>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8</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6" name="Rectangle 51">
            <a:extLst>
              <a:ext uri="{FF2B5EF4-FFF2-40B4-BE49-F238E27FC236}">
                <a16:creationId xmlns:a16="http://schemas.microsoft.com/office/drawing/2014/main" id="{9DB41700-AEE6-4DE6-AA33-03C64D58D3B6}"/>
              </a:ext>
            </a:extLst>
          </p:cNvPr>
          <p:cNvSpPr>
            <a:spLocks noChangeArrowheads="1"/>
          </p:cNvSpPr>
          <p:nvPr/>
        </p:nvSpPr>
        <p:spPr bwMode="auto">
          <a:xfrm>
            <a:off x="1581150" y="5106988"/>
            <a:ext cx="8270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Injection</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7" name="Rectangle 52">
            <a:extLst>
              <a:ext uri="{FF2B5EF4-FFF2-40B4-BE49-F238E27FC236}">
                <a16:creationId xmlns:a16="http://schemas.microsoft.com/office/drawing/2014/main" id="{BD79E23A-C3A0-4CFE-BF58-83CF2821B6B5}"/>
              </a:ext>
            </a:extLst>
          </p:cNvPr>
          <p:cNvSpPr>
            <a:spLocks noChangeArrowheads="1"/>
          </p:cNvSpPr>
          <p:nvPr/>
        </p:nvSpPr>
        <p:spPr bwMode="auto">
          <a:xfrm>
            <a:off x="5892800" y="5106988"/>
            <a:ext cx="16875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A6A6A6"/>
                </a:solidFill>
                <a:effectLst/>
                <a:latin typeface="Calibri" panose="020F0502020204030204" pitchFamily="34" charset="0"/>
              </a:rPr>
              <a:t>Area of investment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8" name="Rectangle 53">
            <a:extLst>
              <a:ext uri="{FF2B5EF4-FFF2-40B4-BE49-F238E27FC236}">
                <a16:creationId xmlns:a16="http://schemas.microsoft.com/office/drawing/2014/main" id="{27026C93-05B9-4391-B95A-C34F7360BEED}"/>
              </a:ext>
            </a:extLst>
          </p:cNvPr>
          <p:cNvSpPr>
            <a:spLocks noChangeArrowheads="1"/>
          </p:cNvSpPr>
          <p:nvPr/>
        </p:nvSpPr>
        <p:spPr bwMode="auto">
          <a:xfrm>
            <a:off x="903288" y="5510213"/>
            <a:ext cx="2095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9</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59" name="Rectangle 54">
            <a:extLst>
              <a:ext uri="{FF2B5EF4-FFF2-40B4-BE49-F238E27FC236}">
                <a16:creationId xmlns:a16="http://schemas.microsoft.com/office/drawing/2014/main" id="{ED80CD20-A940-4882-9AAE-93499CB9A6FD}"/>
              </a:ext>
            </a:extLst>
          </p:cNvPr>
          <p:cNvSpPr>
            <a:spLocks noChangeArrowheads="1"/>
          </p:cNvSpPr>
          <p:nvPr/>
        </p:nvSpPr>
        <p:spPr bwMode="auto">
          <a:xfrm>
            <a:off x="1581150" y="5510213"/>
            <a:ext cx="26098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Improper Assets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0" name="Rectangle 55">
            <a:extLst>
              <a:ext uri="{FF2B5EF4-FFF2-40B4-BE49-F238E27FC236}">
                <a16:creationId xmlns:a16="http://schemas.microsoft.com/office/drawing/2014/main" id="{8C708278-502B-4FE4-AC0C-62A5E6D5BD1D}"/>
              </a:ext>
            </a:extLst>
          </p:cNvPr>
          <p:cNvSpPr>
            <a:spLocks noChangeArrowheads="1"/>
          </p:cNvSpPr>
          <p:nvPr/>
        </p:nvSpPr>
        <p:spPr bwMode="auto">
          <a:xfrm>
            <a:off x="5892800" y="5510213"/>
            <a:ext cx="34131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Up</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1" name="Rectangle 56">
            <a:extLst>
              <a:ext uri="{FF2B5EF4-FFF2-40B4-BE49-F238E27FC236}">
                <a16:creationId xmlns:a16="http://schemas.microsoft.com/office/drawing/2014/main" id="{B6FCB802-0EC3-40EC-BD51-457C7E8AB3C5}"/>
              </a:ext>
            </a:extLst>
          </p:cNvPr>
          <p:cNvSpPr>
            <a:spLocks noChangeArrowheads="1"/>
          </p:cNvSpPr>
          <p:nvPr/>
        </p:nvSpPr>
        <p:spPr bwMode="auto">
          <a:xfrm>
            <a:off x="6129338" y="5510213"/>
            <a:ext cx="1682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2" name="Rectangle 57">
            <a:extLst>
              <a:ext uri="{FF2B5EF4-FFF2-40B4-BE49-F238E27FC236}">
                <a16:creationId xmlns:a16="http://schemas.microsoft.com/office/drawing/2014/main" id="{473438C7-4408-4B1D-BB7E-12213CF92E8D}"/>
              </a:ext>
            </a:extLst>
          </p:cNvPr>
          <p:cNvSpPr>
            <a:spLocks noChangeArrowheads="1"/>
          </p:cNvSpPr>
          <p:nvPr/>
        </p:nvSpPr>
        <p:spPr bwMode="auto">
          <a:xfrm>
            <a:off x="6191250" y="5510213"/>
            <a:ext cx="282575"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err="1">
                <a:ln>
                  <a:noFill/>
                </a:ln>
                <a:solidFill>
                  <a:srgbClr val="FFFFFF"/>
                </a:solidFill>
                <a:effectLst/>
                <a:latin typeface="Calibri" panose="020F0502020204030204" pitchFamily="34" charset="0"/>
              </a:rPr>
              <a:t>to</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
        <p:nvSpPr>
          <p:cNvPr id="63" name="Rectangle 58">
            <a:extLst>
              <a:ext uri="{FF2B5EF4-FFF2-40B4-BE49-F238E27FC236}">
                <a16:creationId xmlns:a16="http://schemas.microsoft.com/office/drawing/2014/main" id="{DA536064-A8F6-4068-9C03-8B156AAA4037}"/>
              </a:ext>
            </a:extLst>
          </p:cNvPr>
          <p:cNvSpPr>
            <a:spLocks noChangeArrowheads="1"/>
          </p:cNvSpPr>
          <p:nvPr/>
        </p:nvSpPr>
        <p:spPr bwMode="auto">
          <a:xfrm>
            <a:off x="6365875" y="5510213"/>
            <a:ext cx="1666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4" name="Rectangle 59">
            <a:extLst>
              <a:ext uri="{FF2B5EF4-FFF2-40B4-BE49-F238E27FC236}">
                <a16:creationId xmlns:a16="http://schemas.microsoft.com/office/drawing/2014/main" id="{2F5492F9-60D0-4DB7-8CF1-0F65C71B80A4}"/>
              </a:ext>
            </a:extLst>
          </p:cNvPr>
          <p:cNvSpPr>
            <a:spLocks noChangeArrowheads="1"/>
          </p:cNvSpPr>
          <p:nvPr/>
        </p:nvSpPr>
        <p:spPr bwMode="auto">
          <a:xfrm>
            <a:off x="6427788" y="5510213"/>
            <a:ext cx="1439863"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date API catalog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5" name="Rectangle 60">
            <a:extLst>
              <a:ext uri="{FF2B5EF4-FFF2-40B4-BE49-F238E27FC236}">
                <a16:creationId xmlns:a16="http://schemas.microsoft.com/office/drawing/2014/main" id="{FE555653-5D74-484E-98A2-4D9BA3A62616}"/>
              </a:ext>
            </a:extLst>
          </p:cNvPr>
          <p:cNvSpPr>
            <a:spLocks noChangeArrowheads="1"/>
          </p:cNvSpPr>
          <p:nvPr/>
        </p:nvSpPr>
        <p:spPr bwMode="auto">
          <a:xfrm>
            <a:off x="5892800" y="5753100"/>
            <a:ext cx="22352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API lifecycle management</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6" name="Rectangle 61">
            <a:extLst>
              <a:ext uri="{FF2B5EF4-FFF2-40B4-BE49-F238E27FC236}">
                <a16:creationId xmlns:a16="http://schemas.microsoft.com/office/drawing/2014/main" id="{862AC57B-F9AD-40AE-B052-581082A151B3}"/>
              </a:ext>
            </a:extLst>
          </p:cNvPr>
          <p:cNvSpPr>
            <a:spLocks noChangeArrowheads="1"/>
          </p:cNvSpPr>
          <p:nvPr/>
        </p:nvSpPr>
        <p:spPr bwMode="auto">
          <a:xfrm>
            <a:off x="852488" y="6089650"/>
            <a:ext cx="3111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5B9BD5"/>
                </a:solidFill>
                <a:effectLst/>
                <a:latin typeface="Calibri" panose="020F0502020204030204" pitchFamily="34" charset="0"/>
              </a:rPr>
              <a:t>10</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7" name="Rectangle 62">
            <a:extLst>
              <a:ext uri="{FF2B5EF4-FFF2-40B4-BE49-F238E27FC236}">
                <a16:creationId xmlns:a16="http://schemas.microsoft.com/office/drawing/2014/main" id="{2DF94AB8-FBCD-444A-B60E-883A9C00AD90}"/>
              </a:ext>
            </a:extLst>
          </p:cNvPr>
          <p:cNvSpPr>
            <a:spLocks noChangeArrowheads="1"/>
          </p:cNvSpPr>
          <p:nvPr/>
        </p:nvSpPr>
        <p:spPr bwMode="auto">
          <a:xfrm>
            <a:off x="1581150" y="6089650"/>
            <a:ext cx="29845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a:ln>
                  <a:noFill/>
                </a:ln>
                <a:solidFill>
                  <a:srgbClr val="FFFFFF"/>
                </a:solidFill>
                <a:effectLst/>
                <a:latin typeface="Calibri" panose="020F0502020204030204" pitchFamily="34" charset="0"/>
              </a:rPr>
              <a:t>Insufficient logging and monitoring</a:t>
            </a:r>
            <a:endParaRPr kumimoji="0" lang="nl-NL" altLang="nl-NL" sz="1800" b="0" i="0" u="none" strike="noStrike" cap="none" normalizeH="0" baseline="0">
              <a:ln>
                <a:noFill/>
              </a:ln>
              <a:solidFill>
                <a:schemeClr val="tx1"/>
              </a:solidFill>
              <a:effectLst/>
              <a:latin typeface="Arial" panose="020B0604020202020204" pitchFamily="34" charset="0"/>
            </a:endParaRPr>
          </a:p>
        </p:txBody>
      </p:sp>
      <p:sp>
        <p:nvSpPr>
          <p:cNvPr id="68" name="Rectangle 63">
            <a:extLst>
              <a:ext uri="{FF2B5EF4-FFF2-40B4-BE49-F238E27FC236}">
                <a16:creationId xmlns:a16="http://schemas.microsoft.com/office/drawing/2014/main" id="{2AA06E7F-30E6-481D-9CF1-3F84302B7C83}"/>
              </a:ext>
            </a:extLst>
          </p:cNvPr>
          <p:cNvSpPr>
            <a:spLocks noChangeArrowheads="1"/>
          </p:cNvSpPr>
          <p:nvPr/>
        </p:nvSpPr>
        <p:spPr bwMode="auto">
          <a:xfrm>
            <a:off x="5892800" y="6089650"/>
            <a:ext cx="7381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600" b="0" i="0" u="none" strike="noStrike" cap="none" normalizeH="0" baseline="0" dirty="0">
                <a:ln>
                  <a:noFill/>
                </a:ln>
                <a:solidFill>
                  <a:srgbClr val="FFFFFF"/>
                </a:solidFill>
                <a:effectLst/>
                <a:latin typeface="Calibri" panose="020F0502020204030204" pitchFamily="34" charset="0"/>
              </a:rPr>
              <a:t>Logging</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7153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500"/>
                                        <p:tgtEl>
                                          <p:spTgt spid="3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500"/>
                                        <p:tgtEl>
                                          <p:spTgt spid="3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500"/>
                                        <p:tgtEl>
                                          <p:spTgt spid="3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500"/>
                                        <p:tgtEl>
                                          <p:spTgt spid="1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fade">
                                      <p:cBhvr>
                                        <p:cTn id="69" dur="500"/>
                                        <p:tgtEl>
                                          <p:spTgt spid="3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fade">
                                      <p:cBhvr>
                                        <p:cTn id="74" dur="500"/>
                                        <p:tgtEl>
                                          <p:spTgt spid="1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fade">
                                      <p:cBhvr>
                                        <p:cTn id="77" dur="500"/>
                                        <p:tgtEl>
                                          <p:spTgt spid="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fade">
                                      <p:cBhvr>
                                        <p:cTn id="80" dur="500"/>
                                        <p:tgtEl>
                                          <p:spTgt spid="38"/>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9"/>
                                        </p:tgtEl>
                                        <p:attrNameLst>
                                          <p:attrName>style.visibility</p:attrName>
                                        </p:attrNameLst>
                                      </p:cBhvr>
                                      <p:to>
                                        <p:strVal val="visible"/>
                                      </p:to>
                                    </p:set>
                                    <p:animEffect transition="in" filter="fade">
                                      <p:cBhvr>
                                        <p:cTn id="83" dur="500"/>
                                        <p:tgtEl>
                                          <p:spTgt spid="39"/>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0"/>
                                        </p:tgtEl>
                                        <p:attrNameLst>
                                          <p:attrName>style.visibility</p:attrName>
                                        </p:attrNameLst>
                                      </p:cBhvr>
                                      <p:to>
                                        <p:strVal val="visible"/>
                                      </p:to>
                                    </p:set>
                                    <p:animEffect transition="in" filter="fade">
                                      <p:cBhvr>
                                        <p:cTn id="86" dur="500"/>
                                        <p:tgtEl>
                                          <p:spTgt spid="40"/>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500"/>
                                        <p:tgtEl>
                                          <p:spTgt spid="1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42"/>
                                        </p:tgtEl>
                                        <p:attrNameLst>
                                          <p:attrName>style.visibility</p:attrName>
                                        </p:attrNameLst>
                                      </p:cBhvr>
                                      <p:to>
                                        <p:strVal val="visible"/>
                                      </p:to>
                                    </p:set>
                                    <p:animEffect transition="in" filter="fade">
                                      <p:cBhvr>
                                        <p:cTn id="94" dur="500"/>
                                        <p:tgtEl>
                                          <p:spTgt spid="4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41"/>
                                        </p:tgtEl>
                                        <p:attrNameLst>
                                          <p:attrName>style.visibility</p:attrName>
                                        </p:attrNameLst>
                                      </p:cBhvr>
                                      <p:to>
                                        <p:strVal val="visible"/>
                                      </p:to>
                                    </p:set>
                                    <p:animEffect transition="in" filter="fade">
                                      <p:cBhvr>
                                        <p:cTn id="97" dur="500"/>
                                        <p:tgtEl>
                                          <p:spTgt spid="4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44"/>
                                        </p:tgtEl>
                                        <p:attrNameLst>
                                          <p:attrName>style.visibility</p:attrName>
                                        </p:attrNameLst>
                                      </p:cBhvr>
                                      <p:to>
                                        <p:strVal val="visible"/>
                                      </p:to>
                                    </p:set>
                                    <p:animEffect transition="in" filter="fade">
                                      <p:cBhvr>
                                        <p:cTn id="100" dur="500"/>
                                        <p:tgtEl>
                                          <p:spTgt spid="44"/>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46"/>
                                        </p:tgtEl>
                                        <p:attrNameLst>
                                          <p:attrName>style.visibility</p:attrName>
                                        </p:attrNameLst>
                                      </p:cBhvr>
                                      <p:to>
                                        <p:strVal val="visible"/>
                                      </p:to>
                                    </p:set>
                                    <p:animEffect transition="in" filter="fade">
                                      <p:cBhvr>
                                        <p:cTn id="103" dur="500"/>
                                        <p:tgtEl>
                                          <p:spTgt spid="46"/>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43"/>
                                        </p:tgtEl>
                                        <p:attrNameLst>
                                          <p:attrName>style.visibility</p:attrName>
                                        </p:attrNameLst>
                                      </p:cBhvr>
                                      <p:to>
                                        <p:strVal val="visible"/>
                                      </p:to>
                                    </p:set>
                                    <p:animEffect transition="in" filter="fade">
                                      <p:cBhvr>
                                        <p:cTn id="106" dur="500"/>
                                        <p:tgtEl>
                                          <p:spTgt spid="4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45"/>
                                        </p:tgtEl>
                                        <p:attrNameLst>
                                          <p:attrName>style.visibility</p:attrName>
                                        </p:attrNameLst>
                                      </p:cBhvr>
                                      <p:to>
                                        <p:strVal val="visible"/>
                                      </p:to>
                                    </p:set>
                                    <p:animEffect transition="in" filter="fade">
                                      <p:cBhvr>
                                        <p:cTn id="109" dur="500"/>
                                        <p:tgtEl>
                                          <p:spTgt spid="45"/>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15"/>
                                        </p:tgtEl>
                                        <p:attrNameLst>
                                          <p:attrName>style.visibility</p:attrName>
                                        </p:attrNameLst>
                                      </p:cBhvr>
                                      <p:to>
                                        <p:strVal val="visible"/>
                                      </p:to>
                                    </p:set>
                                    <p:animEffect transition="in" filter="fade">
                                      <p:cBhvr>
                                        <p:cTn id="114" dur="500"/>
                                        <p:tgtEl>
                                          <p:spTgt spid="15"/>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48"/>
                                        </p:tgtEl>
                                        <p:attrNameLst>
                                          <p:attrName>style.visibility</p:attrName>
                                        </p:attrNameLst>
                                      </p:cBhvr>
                                      <p:to>
                                        <p:strVal val="visible"/>
                                      </p:to>
                                    </p:set>
                                    <p:animEffect transition="in" filter="fade">
                                      <p:cBhvr>
                                        <p:cTn id="117" dur="500"/>
                                        <p:tgtEl>
                                          <p:spTgt spid="48"/>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7"/>
                                        </p:tgtEl>
                                        <p:attrNameLst>
                                          <p:attrName>style.visibility</p:attrName>
                                        </p:attrNameLst>
                                      </p:cBhvr>
                                      <p:to>
                                        <p:strVal val="visible"/>
                                      </p:to>
                                    </p:set>
                                    <p:animEffect transition="in" filter="fade">
                                      <p:cBhvr>
                                        <p:cTn id="120" dur="500"/>
                                        <p:tgtEl>
                                          <p:spTgt spid="47"/>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9"/>
                                        </p:tgtEl>
                                        <p:attrNameLst>
                                          <p:attrName>style.visibility</p:attrName>
                                        </p:attrNameLst>
                                      </p:cBhvr>
                                      <p:to>
                                        <p:strVal val="visible"/>
                                      </p:to>
                                    </p:set>
                                    <p:animEffect transition="in" filter="fade">
                                      <p:cBhvr>
                                        <p:cTn id="123" dur="500"/>
                                        <p:tgtEl>
                                          <p:spTgt spid="49"/>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ntr" presetSubtype="0" fill="hold" grpId="0" nodeType="clickEffect">
                                  <p:stCondLst>
                                    <p:cond delay="0"/>
                                  </p:stCondLst>
                                  <p:childTnLst>
                                    <p:set>
                                      <p:cBhvr>
                                        <p:cTn id="127" dur="1" fill="hold">
                                          <p:stCondLst>
                                            <p:cond delay="0"/>
                                          </p:stCondLst>
                                        </p:cTn>
                                        <p:tgtEl>
                                          <p:spTgt spid="16"/>
                                        </p:tgtEl>
                                        <p:attrNameLst>
                                          <p:attrName>style.visibility</p:attrName>
                                        </p:attrNameLst>
                                      </p:cBhvr>
                                      <p:to>
                                        <p:strVal val="visible"/>
                                      </p:to>
                                    </p:set>
                                    <p:animEffect transition="in" filter="fade">
                                      <p:cBhvr>
                                        <p:cTn id="128" dur="500"/>
                                        <p:tgtEl>
                                          <p:spTgt spid="16"/>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50"/>
                                        </p:tgtEl>
                                        <p:attrNameLst>
                                          <p:attrName>style.visibility</p:attrName>
                                        </p:attrNameLst>
                                      </p:cBhvr>
                                      <p:to>
                                        <p:strVal val="visible"/>
                                      </p:to>
                                    </p:set>
                                    <p:animEffect transition="in" filter="fade">
                                      <p:cBhvr>
                                        <p:cTn id="131" dur="500"/>
                                        <p:tgtEl>
                                          <p:spTgt spid="50"/>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51"/>
                                        </p:tgtEl>
                                        <p:attrNameLst>
                                          <p:attrName>style.visibility</p:attrName>
                                        </p:attrNameLst>
                                      </p:cBhvr>
                                      <p:to>
                                        <p:strVal val="visible"/>
                                      </p:to>
                                    </p:set>
                                    <p:animEffect transition="in" filter="fade">
                                      <p:cBhvr>
                                        <p:cTn id="134" dur="500"/>
                                        <p:tgtEl>
                                          <p:spTgt spid="51"/>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52"/>
                                        </p:tgtEl>
                                        <p:attrNameLst>
                                          <p:attrName>style.visibility</p:attrName>
                                        </p:attrNameLst>
                                      </p:cBhvr>
                                      <p:to>
                                        <p:strVal val="visible"/>
                                      </p:to>
                                    </p:set>
                                    <p:animEffect transition="in" filter="fade">
                                      <p:cBhvr>
                                        <p:cTn id="137" dur="500"/>
                                        <p:tgtEl>
                                          <p:spTgt spid="52"/>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53"/>
                                        </p:tgtEl>
                                        <p:attrNameLst>
                                          <p:attrName>style.visibility</p:attrName>
                                        </p:attrNameLst>
                                      </p:cBhvr>
                                      <p:to>
                                        <p:strVal val="visible"/>
                                      </p:to>
                                    </p:set>
                                    <p:animEffect transition="in" filter="fade">
                                      <p:cBhvr>
                                        <p:cTn id="140" dur="500"/>
                                        <p:tgtEl>
                                          <p:spTgt spid="53"/>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54"/>
                                        </p:tgtEl>
                                        <p:attrNameLst>
                                          <p:attrName>style.visibility</p:attrName>
                                        </p:attrNameLst>
                                      </p:cBhvr>
                                      <p:to>
                                        <p:strVal val="visible"/>
                                      </p:to>
                                    </p:set>
                                    <p:animEffect transition="in" filter="fade">
                                      <p:cBhvr>
                                        <p:cTn id="143" dur="500"/>
                                        <p:tgtEl>
                                          <p:spTgt spid="54"/>
                                        </p:tgtEl>
                                      </p:cBhvr>
                                    </p:animEffect>
                                  </p:childTnLst>
                                </p:cTn>
                              </p:par>
                            </p:childTnLst>
                          </p:cTn>
                        </p:par>
                      </p:childTnLst>
                    </p:cTn>
                  </p:par>
                  <p:par>
                    <p:cTn id="144" fill="hold">
                      <p:stCondLst>
                        <p:cond delay="indefinite"/>
                      </p:stCondLst>
                      <p:childTnLst>
                        <p:par>
                          <p:cTn id="145" fill="hold">
                            <p:stCondLst>
                              <p:cond delay="0"/>
                            </p:stCondLst>
                            <p:childTnLst>
                              <p:par>
                                <p:cTn id="146" presetID="10" presetClass="entr" presetSubtype="0" fill="hold" grpId="0" nodeType="clickEffect">
                                  <p:stCondLst>
                                    <p:cond delay="0"/>
                                  </p:stCondLst>
                                  <p:childTnLst>
                                    <p:set>
                                      <p:cBhvr>
                                        <p:cTn id="147" dur="1" fill="hold">
                                          <p:stCondLst>
                                            <p:cond delay="0"/>
                                          </p:stCondLst>
                                        </p:cTn>
                                        <p:tgtEl>
                                          <p:spTgt spid="17"/>
                                        </p:tgtEl>
                                        <p:attrNameLst>
                                          <p:attrName>style.visibility</p:attrName>
                                        </p:attrNameLst>
                                      </p:cBhvr>
                                      <p:to>
                                        <p:strVal val="visible"/>
                                      </p:to>
                                    </p:set>
                                    <p:animEffect transition="in" filter="fade">
                                      <p:cBhvr>
                                        <p:cTn id="148" dur="500"/>
                                        <p:tgtEl>
                                          <p:spTgt spid="17"/>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55"/>
                                        </p:tgtEl>
                                        <p:attrNameLst>
                                          <p:attrName>style.visibility</p:attrName>
                                        </p:attrNameLst>
                                      </p:cBhvr>
                                      <p:to>
                                        <p:strVal val="visible"/>
                                      </p:to>
                                    </p:set>
                                    <p:animEffect transition="in" filter="fade">
                                      <p:cBhvr>
                                        <p:cTn id="151" dur="500"/>
                                        <p:tgtEl>
                                          <p:spTgt spid="55"/>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56"/>
                                        </p:tgtEl>
                                        <p:attrNameLst>
                                          <p:attrName>style.visibility</p:attrName>
                                        </p:attrNameLst>
                                      </p:cBhvr>
                                      <p:to>
                                        <p:strVal val="visible"/>
                                      </p:to>
                                    </p:set>
                                    <p:animEffect transition="in" filter="fade">
                                      <p:cBhvr>
                                        <p:cTn id="154" dur="500"/>
                                        <p:tgtEl>
                                          <p:spTgt spid="56"/>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57"/>
                                        </p:tgtEl>
                                        <p:attrNameLst>
                                          <p:attrName>style.visibility</p:attrName>
                                        </p:attrNameLst>
                                      </p:cBhvr>
                                      <p:to>
                                        <p:strVal val="visible"/>
                                      </p:to>
                                    </p:set>
                                    <p:animEffect transition="in" filter="fade">
                                      <p:cBhvr>
                                        <p:cTn id="157" dur="500"/>
                                        <p:tgtEl>
                                          <p:spTgt spid="57"/>
                                        </p:tgtEl>
                                      </p:cBhvr>
                                    </p:animEffect>
                                  </p:childTnLst>
                                </p:cTn>
                              </p:par>
                            </p:childTnLst>
                          </p:cTn>
                        </p:par>
                      </p:childTnLst>
                    </p:cTn>
                  </p:par>
                  <p:par>
                    <p:cTn id="158" fill="hold">
                      <p:stCondLst>
                        <p:cond delay="indefinite"/>
                      </p:stCondLst>
                      <p:childTnLst>
                        <p:par>
                          <p:cTn id="159" fill="hold">
                            <p:stCondLst>
                              <p:cond delay="0"/>
                            </p:stCondLst>
                            <p:childTnLst>
                              <p:par>
                                <p:cTn id="160" presetID="10" presetClass="entr" presetSubtype="0" fill="hold" grpId="0" nodeType="clickEffect">
                                  <p:stCondLst>
                                    <p:cond delay="0"/>
                                  </p:stCondLst>
                                  <p:childTnLst>
                                    <p:set>
                                      <p:cBhvr>
                                        <p:cTn id="161" dur="1" fill="hold">
                                          <p:stCondLst>
                                            <p:cond delay="0"/>
                                          </p:stCondLst>
                                        </p:cTn>
                                        <p:tgtEl>
                                          <p:spTgt spid="18"/>
                                        </p:tgtEl>
                                        <p:attrNameLst>
                                          <p:attrName>style.visibility</p:attrName>
                                        </p:attrNameLst>
                                      </p:cBhvr>
                                      <p:to>
                                        <p:strVal val="visible"/>
                                      </p:to>
                                    </p:set>
                                    <p:animEffect transition="in" filter="fade">
                                      <p:cBhvr>
                                        <p:cTn id="162" dur="500"/>
                                        <p:tgtEl>
                                          <p:spTgt spid="18"/>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58"/>
                                        </p:tgtEl>
                                        <p:attrNameLst>
                                          <p:attrName>style.visibility</p:attrName>
                                        </p:attrNameLst>
                                      </p:cBhvr>
                                      <p:to>
                                        <p:strVal val="visible"/>
                                      </p:to>
                                    </p:set>
                                    <p:animEffect transition="in" filter="fade">
                                      <p:cBhvr>
                                        <p:cTn id="165" dur="500"/>
                                        <p:tgtEl>
                                          <p:spTgt spid="58"/>
                                        </p:tgtEl>
                                      </p:cBhvr>
                                    </p:animEffect>
                                  </p:childTnLst>
                                </p:cTn>
                              </p:par>
                              <p:par>
                                <p:cTn id="166" presetID="10" presetClass="entr" presetSubtype="0" fill="hold" grpId="0" nodeType="withEffect">
                                  <p:stCondLst>
                                    <p:cond delay="0"/>
                                  </p:stCondLst>
                                  <p:childTnLst>
                                    <p:set>
                                      <p:cBhvr>
                                        <p:cTn id="167" dur="1" fill="hold">
                                          <p:stCondLst>
                                            <p:cond delay="0"/>
                                          </p:stCondLst>
                                        </p:cTn>
                                        <p:tgtEl>
                                          <p:spTgt spid="59"/>
                                        </p:tgtEl>
                                        <p:attrNameLst>
                                          <p:attrName>style.visibility</p:attrName>
                                        </p:attrNameLst>
                                      </p:cBhvr>
                                      <p:to>
                                        <p:strVal val="visible"/>
                                      </p:to>
                                    </p:set>
                                    <p:animEffect transition="in" filter="fade">
                                      <p:cBhvr>
                                        <p:cTn id="168" dur="500"/>
                                        <p:tgtEl>
                                          <p:spTgt spid="59"/>
                                        </p:tgtEl>
                                      </p:cBhvr>
                                    </p:animEffect>
                                  </p:childTnLst>
                                </p:cTn>
                              </p:par>
                              <p:par>
                                <p:cTn id="169" presetID="10" presetClass="entr" presetSubtype="0" fill="hold" grpId="0" nodeType="withEffect">
                                  <p:stCondLst>
                                    <p:cond delay="0"/>
                                  </p:stCondLst>
                                  <p:childTnLst>
                                    <p:set>
                                      <p:cBhvr>
                                        <p:cTn id="170" dur="1" fill="hold">
                                          <p:stCondLst>
                                            <p:cond delay="0"/>
                                          </p:stCondLst>
                                        </p:cTn>
                                        <p:tgtEl>
                                          <p:spTgt spid="63"/>
                                        </p:tgtEl>
                                        <p:attrNameLst>
                                          <p:attrName>style.visibility</p:attrName>
                                        </p:attrNameLst>
                                      </p:cBhvr>
                                      <p:to>
                                        <p:strVal val="visible"/>
                                      </p:to>
                                    </p:set>
                                    <p:animEffect transition="in" filter="fade">
                                      <p:cBhvr>
                                        <p:cTn id="171" dur="500"/>
                                        <p:tgtEl>
                                          <p:spTgt spid="63"/>
                                        </p:tgtEl>
                                      </p:cBhvr>
                                    </p:animEffect>
                                  </p:childTnLst>
                                </p:cTn>
                              </p:par>
                              <p:par>
                                <p:cTn id="172" presetID="10" presetClass="entr" presetSubtype="0" fill="hold" grpId="0" nodeType="withEffect">
                                  <p:stCondLst>
                                    <p:cond delay="0"/>
                                  </p:stCondLst>
                                  <p:childTnLst>
                                    <p:set>
                                      <p:cBhvr>
                                        <p:cTn id="173" dur="1" fill="hold">
                                          <p:stCondLst>
                                            <p:cond delay="0"/>
                                          </p:stCondLst>
                                        </p:cTn>
                                        <p:tgtEl>
                                          <p:spTgt spid="61"/>
                                        </p:tgtEl>
                                        <p:attrNameLst>
                                          <p:attrName>style.visibility</p:attrName>
                                        </p:attrNameLst>
                                      </p:cBhvr>
                                      <p:to>
                                        <p:strVal val="visible"/>
                                      </p:to>
                                    </p:set>
                                    <p:animEffect transition="in" filter="fade">
                                      <p:cBhvr>
                                        <p:cTn id="174" dur="500"/>
                                        <p:tgtEl>
                                          <p:spTgt spid="61"/>
                                        </p:tgtEl>
                                      </p:cBhvr>
                                    </p:animEffect>
                                  </p:childTnLst>
                                </p:cTn>
                              </p:par>
                              <p:par>
                                <p:cTn id="175" presetID="10" presetClass="entr" presetSubtype="0" fill="hold" grpId="0" nodeType="withEffect">
                                  <p:stCondLst>
                                    <p:cond delay="0"/>
                                  </p:stCondLst>
                                  <p:childTnLst>
                                    <p:set>
                                      <p:cBhvr>
                                        <p:cTn id="176" dur="1" fill="hold">
                                          <p:stCondLst>
                                            <p:cond delay="0"/>
                                          </p:stCondLst>
                                        </p:cTn>
                                        <p:tgtEl>
                                          <p:spTgt spid="62"/>
                                        </p:tgtEl>
                                        <p:attrNameLst>
                                          <p:attrName>style.visibility</p:attrName>
                                        </p:attrNameLst>
                                      </p:cBhvr>
                                      <p:to>
                                        <p:strVal val="visible"/>
                                      </p:to>
                                    </p:set>
                                    <p:animEffect transition="in" filter="fade">
                                      <p:cBhvr>
                                        <p:cTn id="177" dur="500"/>
                                        <p:tgtEl>
                                          <p:spTgt spid="62"/>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65"/>
                                        </p:tgtEl>
                                        <p:attrNameLst>
                                          <p:attrName>style.visibility</p:attrName>
                                        </p:attrNameLst>
                                      </p:cBhvr>
                                      <p:to>
                                        <p:strVal val="visible"/>
                                      </p:to>
                                    </p:set>
                                    <p:animEffect transition="in" filter="fade">
                                      <p:cBhvr>
                                        <p:cTn id="180" dur="500"/>
                                        <p:tgtEl>
                                          <p:spTgt spid="65"/>
                                        </p:tgtEl>
                                      </p:cBhvr>
                                    </p:animEffect>
                                  </p:childTnLst>
                                </p:cTn>
                              </p:par>
                              <p:par>
                                <p:cTn id="181" presetID="10" presetClass="entr" presetSubtype="0" fill="hold" grpId="0" nodeType="withEffect">
                                  <p:stCondLst>
                                    <p:cond delay="0"/>
                                  </p:stCondLst>
                                  <p:childTnLst>
                                    <p:set>
                                      <p:cBhvr>
                                        <p:cTn id="182" dur="1" fill="hold">
                                          <p:stCondLst>
                                            <p:cond delay="0"/>
                                          </p:stCondLst>
                                        </p:cTn>
                                        <p:tgtEl>
                                          <p:spTgt spid="64"/>
                                        </p:tgtEl>
                                        <p:attrNameLst>
                                          <p:attrName>style.visibility</p:attrName>
                                        </p:attrNameLst>
                                      </p:cBhvr>
                                      <p:to>
                                        <p:strVal val="visible"/>
                                      </p:to>
                                    </p:set>
                                    <p:animEffect transition="in" filter="fade">
                                      <p:cBhvr>
                                        <p:cTn id="183" dur="500"/>
                                        <p:tgtEl>
                                          <p:spTgt spid="6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60"/>
                                        </p:tgtEl>
                                        <p:attrNameLst>
                                          <p:attrName>style.visibility</p:attrName>
                                        </p:attrNameLst>
                                      </p:cBhvr>
                                      <p:to>
                                        <p:strVal val="visible"/>
                                      </p:to>
                                    </p:set>
                                    <p:animEffect transition="in" filter="fade">
                                      <p:cBhvr>
                                        <p:cTn id="186" dur="500"/>
                                        <p:tgtEl>
                                          <p:spTgt spid="60"/>
                                        </p:tgtEl>
                                      </p:cBhvr>
                                    </p:animEffect>
                                  </p:childTnLst>
                                </p:cTn>
                              </p:par>
                            </p:childTnLst>
                          </p:cTn>
                        </p:par>
                      </p:childTnLst>
                    </p:cTn>
                  </p:par>
                  <p:par>
                    <p:cTn id="187" fill="hold">
                      <p:stCondLst>
                        <p:cond delay="indefinite"/>
                      </p:stCondLst>
                      <p:childTnLst>
                        <p:par>
                          <p:cTn id="188" fill="hold">
                            <p:stCondLst>
                              <p:cond delay="0"/>
                            </p:stCondLst>
                            <p:childTnLst>
                              <p:par>
                                <p:cTn id="189" presetID="10" presetClass="entr" presetSubtype="0" fill="hold" grpId="0" nodeType="clickEffect">
                                  <p:stCondLst>
                                    <p:cond delay="0"/>
                                  </p:stCondLst>
                                  <p:childTnLst>
                                    <p:set>
                                      <p:cBhvr>
                                        <p:cTn id="190" dur="1" fill="hold">
                                          <p:stCondLst>
                                            <p:cond delay="0"/>
                                          </p:stCondLst>
                                        </p:cTn>
                                        <p:tgtEl>
                                          <p:spTgt spid="19"/>
                                        </p:tgtEl>
                                        <p:attrNameLst>
                                          <p:attrName>style.visibility</p:attrName>
                                        </p:attrNameLst>
                                      </p:cBhvr>
                                      <p:to>
                                        <p:strVal val="visible"/>
                                      </p:to>
                                    </p:set>
                                    <p:animEffect transition="in" filter="fade">
                                      <p:cBhvr>
                                        <p:cTn id="191" dur="500"/>
                                        <p:tgtEl>
                                          <p:spTgt spid="19"/>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66"/>
                                        </p:tgtEl>
                                        <p:attrNameLst>
                                          <p:attrName>style.visibility</p:attrName>
                                        </p:attrNameLst>
                                      </p:cBhvr>
                                      <p:to>
                                        <p:strVal val="visible"/>
                                      </p:to>
                                    </p:set>
                                    <p:animEffect transition="in" filter="fade">
                                      <p:cBhvr>
                                        <p:cTn id="194" dur="500"/>
                                        <p:tgtEl>
                                          <p:spTgt spid="66"/>
                                        </p:tgtEl>
                                      </p:cBhvr>
                                    </p:animEffect>
                                  </p:childTnLst>
                                </p:cTn>
                              </p:par>
                              <p:par>
                                <p:cTn id="195" presetID="10" presetClass="entr" presetSubtype="0" fill="hold" grpId="0" nodeType="withEffect">
                                  <p:stCondLst>
                                    <p:cond delay="0"/>
                                  </p:stCondLst>
                                  <p:childTnLst>
                                    <p:set>
                                      <p:cBhvr>
                                        <p:cTn id="196" dur="1" fill="hold">
                                          <p:stCondLst>
                                            <p:cond delay="0"/>
                                          </p:stCondLst>
                                        </p:cTn>
                                        <p:tgtEl>
                                          <p:spTgt spid="67"/>
                                        </p:tgtEl>
                                        <p:attrNameLst>
                                          <p:attrName>style.visibility</p:attrName>
                                        </p:attrNameLst>
                                      </p:cBhvr>
                                      <p:to>
                                        <p:strVal val="visible"/>
                                      </p:to>
                                    </p:set>
                                    <p:animEffect transition="in" filter="fade">
                                      <p:cBhvr>
                                        <p:cTn id="197" dur="500"/>
                                        <p:tgtEl>
                                          <p:spTgt spid="67"/>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68"/>
                                        </p:tgtEl>
                                        <p:attrNameLst>
                                          <p:attrName>style.visibility</p:attrName>
                                        </p:attrNameLst>
                                      </p:cBhvr>
                                      <p:to>
                                        <p:strVal val="visible"/>
                                      </p:to>
                                    </p:set>
                                    <p:animEffect transition="in" filter="fade">
                                      <p:cBhvr>
                                        <p:cTn id="20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p:bldP spid="21" grpId="0"/>
      <p:bldP spid="22" grpId="0"/>
      <p:bldP spid="23" grpId="0"/>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P spid="65" grpId="0"/>
      <p:bldP spid="66" grpId="0"/>
      <p:bldP spid="67" grpId="0"/>
      <p:bldP spid="6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7209446" y="1396289"/>
            <a:ext cx="4399106" cy="1325563"/>
          </a:xfrm>
        </p:spPr>
        <p:txBody>
          <a:bodyPr vert="horz" lIns="91440" tIns="45720" rIns="91440" bIns="45720" rtlCol="0" anchor="ctr">
            <a:normAutofit/>
          </a:bodyPr>
          <a:lstStyle/>
          <a:p>
            <a:r>
              <a:rPr lang="en-US" sz="4400" dirty="0"/>
              <a:t>Thank You!</a:t>
            </a:r>
          </a:p>
        </p:txBody>
      </p:sp>
      <p:sp>
        <p:nvSpPr>
          <p:cNvPr id="20" name="Freeform: Shape 22">
            <a:extLst>
              <a:ext uri="{FF2B5EF4-FFF2-40B4-BE49-F238E27FC236}">
                <a16:creationId xmlns:a16="http://schemas.microsoft.com/office/drawing/2014/main" id="{2EEE8F11-3582-44B7-9869-F2D26D7DD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133221" cy="3548529"/>
          </a:xfrm>
          <a:custGeom>
            <a:avLst/>
            <a:gdLst>
              <a:gd name="connsiteX0" fmla="*/ 0 w 4133221"/>
              <a:gd name="connsiteY0" fmla="*/ 0 h 3548529"/>
              <a:gd name="connsiteX1" fmla="*/ 3798429 w 4133221"/>
              <a:gd name="connsiteY1" fmla="*/ 0 h 3548529"/>
              <a:gd name="connsiteX2" fmla="*/ 3850140 w 4133221"/>
              <a:gd name="connsiteY2" fmla="*/ 85119 h 3548529"/>
              <a:gd name="connsiteX3" fmla="*/ 4133221 w 4133221"/>
              <a:gd name="connsiteY3" fmla="*/ 1203093 h 3548529"/>
              <a:gd name="connsiteX4" fmla="*/ 1787785 w 4133221"/>
              <a:gd name="connsiteY4" fmla="*/ 3548529 h 3548529"/>
              <a:gd name="connsiteX5" fmla="*/ 129311 w 4133221"/>
              <a:gd name="connsiteY5" fmla="*/ 2861567 h 3548529"/>
              <a:gd name="connsiteX6" fmla="*/ 0 w 4133221"/>
              <a:gd name="connsiteY6" fmla="*/ 2719289 h 35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3221" h="3548529">
                <a:moveTo>
                  <a:pt x="0" y="0"/>
                </a:moveTo>
                <a:lnTo>
                  <a:pt x="3798429" y="0"/>
                </a:lnTo>
                <a:lnTo>
                  <a:pt x="3850140" y="85119"/>
                </a:lnTo>
                <a:cubicBezTo>
                  <a:pt x="4030674" y="417451"/>
                  <a:pt x="4133221" y="798296"/>
                  <a:pt x="4133221" y="1203093"/>
                </a:cubicBezTo>
                <a:cubicBezTo>
                  <a:pt x="4133221" y="2498442"/>
                  <a:pt x="3083134" y="3548529"/>
                  <a:pt x="1787785" y="3548529"/>
                </a:cubicBezTo>
                <a:cubicBezTo>
                  <a:pt x="1140111" y="3548529"/>
                  <a:pt x="553752" y="3286007"/>
                  <a:pt x="129311" y="2861567"/>
                </a:cubicBezTo>
                <a:lnTo>
                  <a:pt x="0" y="2719289"/>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4">
            <a:extLst>
              <a:ext uri="{FF2B5EF4-FFF2-40B4-BE49-F238E27FC236}">
                <a16:creationId xmlns:a16="http://schemas.microsoft.com/office/drawing/2014/main" id="{2141F1CC-6A53-4BCF-9127-AABB52E24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842188"/>
            <a:ext cx="3321156" cy="3015812"/>
          </a:xfrm>
          <a:custGeom>
            <a:avLst/>
            <a:gdLst>
              <a:gd name="connsiteX0" fmla="*/ 1359768 w 3321156"/>
              <a:gd name="connsiteY0" fmla="*/ 0 h 3015812"/>
              <a:gd name="connsiteX1" fmla="*/ 3321156 w 3321156"/>
              <a:gd name="connsiteY1" fmla="*/ 1961388 h 3015812"/>
              <a:gd name="connsiteX2" fmla="*/ 3084427 w 3321156"/>
              <a:gd name="connsiteY2" fmla="*/ 2896302 h 3015812"/>
              <a:gd name="connsiteX3" fmla="*/ 3011823 w 3321156"/>
              <a:gd name="connsiteY3" fmla="*/ 3015812 h 3015812"/>
              <a:gd name="connsiteX4" fmla="*/ 0 w 3321156"/>
              <a:gd name="connsiteY4" fmla="*/ 3015812 h 3015812"/>
              <a:gd name="connsiteX5" fmla="*/ 0 w 3321156"/>
              <a:gd name="connsiteY5" fmla="*/ 549808 h 3015812"/>
              <a:gd name="connsiteX6" fmla="*/ 112143 w 3321156"/>
              <a:gd name="connsiteY6" fmla="*/ 447886 h 3015812"/>
              <a:gd name="connsiteX7" fmla="*/ 1359768 w 3321156"/>
              <a:gd name="connsiteY7" fmla="*/ 0 h 301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1156" h="3015812">
                <a:moveTo>
                  <a:pt x="1359768" y="0"/>
                </a:moveTo>
                <a:cubicBezTo>
                  <a:pt x="2443013" y="0"/>
                  <a:pt x="3321156" y="878143"/>
                  <a:pt x="3321156" y="1961388"/>
                </a:cubicBezTo>
                <a:cubicBezTo>
                  <a:pt x="3321156" y="2299902"/>
                  <a:pt x="3235400" y="2618387"/>
                  <a:pt x="3084427" y="2896302"/>
                </a:cubicBezTo>
                <a:lnTo>
                  <a:pt x="3011823" y="3015812"/>
                </a:lnTo>
                <a:lnTo>
                  <a:pt x="0" y="3015812"/>
                </a:lnTo>
                <a:lnTo>
                  <a:pt x="0" y="549808"/>
                </a:lnTo>
                <a:lnTo>
                  <a:pt x="112143" y="447886"/>
                </a:lnTo>
                <a:cubicBezTo>
                  <a:pt x="451187" y="168082"/>
                  <a:pt x="885848" y="0"/>
                  <a:pt x="135976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6">
            <a:extLst>
              <a:ext uri="{FF2B5EF4-FFF2-40B4-BE49-F238E27FC236}">
                <a16:creationId xmlns:a16="http://schemas.microsoft.com/office/drawing/2014/main" id="{C20C2C41-D9A8-45BE-9E21-91268EC18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07251"/>
            <a:ext cx="3155071" cy="2850749"/>
          </a:xfrm>
          <a:custGeom>
            <a:avLst/>
            <a:gdLst>
              <a:gd name="connsiteX0" fmla="*/ 1358746 w 3155071"/>
              <a:gd name="connsiteY0" fmla="*/ 0 h 2850749"/>
              <a:gd name="connsiteX1" fmla="*/ 3155071 w 3155071"/>
              <a:gd name="connsiteY1" fmla="*/ 1796325 h 2850749"/>
              <a:gd name="connsiteX2" fmla="*/ 2848287 w 3155071"/>
              <a:gd name="connsiteY2" fmla="*/ 2800668 h 2850749"/>
              <a:gd name="connsiteX3" fmla="*/ 2810837 w 3155071"/>
              <a:gd name="connsiteY3" fmla="*/ 2850749 h 2850749"/>
              <a:gd name="connsiteX4" fmla="*/ 0 w 3155071"/>
              <a:gd name="connsiteY4" fmla="*/ 2850749 h 2850749"/>
              <a:gd name="connsiteX5" fmla="*/ 0 w 3155071"/>
              <a:gd name="connsiteY5" fmla="*/ 623564 h 2850749"/>
              <a:gd name="connsiteX6" fmla="*/ 88552 w 3155071"/>
              <a:gd name="connsiteY6" fmla="*/ 526132 h 2850749"/>
              <a:gd name="connsiteX7" fmla="*/ 1358746 w 3155071"/>
              <a:gd name="connsiteY7" fmla="*/ 0 h 28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val 28">
            <a:extLst>
              <a:ext uri="{FF2B5EF4-FFF2-40B4-BE49-F238E27FC236}">
                <a16:creationId xmlns:a16="http://schemas.microsoft.com/office/drawing/2014/main" id="{561B2B49-7142-4CA8-A929-4671548E6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36095" y="2496668"/>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Oval 30">
            <a:extLst>
              <a:ext uri="{FF2B5EF4-FFF2-40B4-BE49-F238E27FC236}">
                <a16:creationId xmlns:a16="http://schemas.microsoft.com/office/drawing/2014/main" id="{B38B1FC8-38BF-4066-8F4A-12EEC1C1A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1748" y="2662321"/>
            <a:ext cx="2788920" cy="27889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178B4B56-5CC4-4608-A9A9-996108D35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67973" cy="3383280"/>
          </a:xfrm>
          <a:custGeom>
            <a:avLst/>
            <a:gdLst>
              <a:gd name="connsiteX0" fmla="*/ 0 w 3967973"/>
              <a:gd name="connsiteY0" fmla="*/ 0 h 3383280"/>
              <a:gd name="connsiteX1" fmla="*/ 3605273 w 3967973"/>
              <a:gd name="connsiteY1" fmla="*/ 0 h 3383280"/>
              <a:gd name="connsiteX2" fmla="*/ 3704836 w 3967973"/>
              <a:gd name="connsiteY2" fmla="*/ 163887 h 3383280"/>
              <a:gd name="connsiteX3" fmla="*/ 3967973 w 3967973"/>
              <a:gd name="connsiteY3" fmla="*/ 1203093 h 3383280"/>
              <a:gd name="connsiteX4" fmla="*/ 1787786 w 3967973"/>
              <a:gd name="connsiteY4" fmla="*/ 3383280 h 3383280"/>
              <a:gd name="connsiteX5" fmla="*/ 105448 w 3967973"/>
              <a:gd name="connsiteY5" fmla="*/ 2589894 h 3383280"/>
              <a:gd name="connsiteX6" fmla="*/ 0 w 3967973"/>
              <a:gd name="connsiteY6" fmla="*/ 2448881 h 338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3"/>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000" dirty="0">
                <a:solidFill>
                  <a:schemeClr val="bg1"/>
                </a:solidFill>
              </a:rPr>
              <a:t>@</a:t>
            </a:r>
            <a:r>
              <a:rPr lang="en-US" sz="2000" dirty="0" err="1">
                <a:solidFill>
                  <a:schemeClr val="bg1"/>
                </a:solidFill>
              </a:rPr>
              <a:t>egrootenboer</a:t>
            </a:r>
            <a:endParaRPr lang="en-US" sz="2000" dirty="0">
              <a:solidFill>
                <a:schemeClr val="bg1"/>
              </a:solidFill>
            </a:endParaRPr>
          </a:p>
          <a:p>
            <a:pPr marL="146163" lvl="3" indent="0" defTabSz="914400">
              <a:lnSpc>
                <a:spcPct val="90000"/>
              </a:lnSpc>
              <a:buNone/>
            </a:pPr>
            <a:r>
              <a:rPr lang="en-US" sz="2000" dirty="0">
                <a:solidFill>
                  <a:schemeClr val="bg1"/>
                </a:solidFill>
              </a:rPr>
              <a:t>eldert@eldert.net</a:t>
            </a:r>
          </a:p>
          <a:p>
            <a:pPr marL="146163" lvl="3" indent="0" defTabSz="914400">
              <a:lnSpc>
                <a:spcPct val="90000"/>
              </a:lnSpc>
              <a:buNone/>
            </a:pPr>
            <a:r>
              <a:rPr lang="en-US" sz="2000" dirty="0">
                <a:solidFill>
                  <a:schemeClr val="bg1"/>
                </a:solidFill>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45C1C-064E-4C06-809D-DAAB5818396D}"/>
              </a:ext>
            </a:extLst>
          </p:cNvPr>
          <p:cNvSpPr>
            <a:spLocks noGrp="1"/>
          </p:cNvSpPr>
          <p:nvPr>
            <p:ph type="title"/>
          </p:nvPr>
        </p:nvSpPr>
        <p:spPr/>
        <p:txBody>
          <a:bodyPr/>
          <a:lstStyle/>
          <a:p>
            <a:r>
              <a:rPr lang="en-US" dirty="0"/>
              <a:t>Why API security?</a:t>
            </a:r>
            <a:endParaRPr lang="en-NL" dirty="0"/>
          </a:p>
        </p:txBody>
      </p:sp>
      <p:pic>
        <p:nvPicPr>
          <p:cNvPr id="2050" name="Picture 2" descr="Security, Protection, Anti Virus, Software, Cms">
            <a:extLst>
              <a:ext uri="{FF2B5EF4-FFF2-40B4-BE49-F238E27FC236}">
                <a16:creationId xmlns:a16="http://schemas.microsoft.com/office/drawing/2014/main" id="{F8BCC15E-9197-40D5-B307-FCD9EDB90B8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0077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EA802-FD64-4FD6-A5FC-A20769D53468}"/>
              </a:ext>
            </a:extLst>
          </p:cNvPr>
          <p:cNvSpPr>
            <a:spLocks noGrp="1"/>
          </p:cNvSpPr>
          <p:nvPr>
            <p:ph type="title"/>
          </p:nvPr>
        </p:nvSpPr>
        <p:spPr/>
        <p:txBody>
          <a:bodyPr/>
          <a:lstStyle/>
          <a:p>
            <a:r>
              <a:rPr lang="en-US" dirty="0"/>
              <a:t>APIs are everywhere</a:t>
            </a:r>
            <a:endParaRPr lang="en-NL" dirty="0"/>
          </a:p>
        </p:txBody>
      </p:sp>
      <p:sp>
        <p:nvSpPr>
          <p:cNvPr id="3" name="Content Placeholder 2">
            <a:extLst>
              <a:ext uri="{FF2B5EF4-FFF2-40B4-BE49-F238E27FC236}">
                <a16:creationId xmlns:a16="http://schemas.microsoft.com/office/drawing/2014/main" id="{8DD76ED4-3CAB-45DF-9305-BA03C1C08C70}"/>
              </a:ext>
            </a:extLst>
          </p:cNvPr>
          <p:cNvSpPr>
            <a:spLocks noGrp="1"/>
          </p:cNvSpPr>
          <p:nvPr>
            <p:ph idx="1"/>
          </p:nvPr>
        </p:nvSpPr>
        <p:spPr/>
        <p:txBody>
          <a:bodyPr>
            <a:normAutofit lnSpcReduction="10000"/>
          </a:bodyPr>
          <a:lstStyle/>
          <a:p>
            <a:r>
              <a:rPr lang="en-US" i="1" dirty="0"/>
              <a:t>API calls represent </a:t>
            </a:r>
            <a:r>
              <a:rPr lang="en-US" i="1" dirty="0">
                <a:solidFill>
                  <a:schemeClr val="accent5"/>
                </a:solidFill>
              </a:rPr>
              <a:t>83 percent of web traffic</a:t>
            </a:r>
            <a:r>
              <a:rPr lang="en-US" i="1" dirty="0"/>
              <a:t>, according to an October 2018 Akamai traffic review detailed in the report. </a:t>
            </a:r>
            <a:endParaRPr lang="es-ES" dirty="0"/>
          </a:p>
          <a:p>
            <a:endParaRPr lang="es-ES" dirty="0"/>
          </a:p>
          <a:p>
            <a:endParaRPr lang="es-ES" dirty="0"/>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endParaRPr lang="nl-NL" dirty="0">
              <a:solidFill>
                <a:srgbClr val="0563C1"/>
              </a:solidFill>
              <a:hlinkClick r:id="rId2">
                <a:extLst>
                  <a:ext uri="{A12FA001-AC4F-418D-AE19-62706E023703}">
                    <ahyp:hlinkClr xmlns:ahyp="http://schemas.microsoft.com/office/drawing/2018/hyperlinkcolor" val="tx"/>
                  </a:ext>
                </a:extLst>
              </a:hlinkClick>
            </a:endParaRPr>
          </a:p>
          <a:p>
            <a:pPr algn="r"/>
            <a:r>
              <a:rPr lang="nl-NL" sz="2800" dirty="0" err="1">
                <a:solidFill>
                  <a:schemeClr val="accent5"/>
                </a:solidFill>
                <a:hlinkClick r:id="rId2">
                  <a:extLst>
                    <a:ext uri="{A12FA001-AC4F-418D-AE19-62706E023703}">
                      <ahyp:hlinkClr xmlns:ahyp="http://schemas.microsoft.com/office/drawing/2018/hyperlinkcolor" val="tx"/>
                    </a:ext>
                  </a:extLst>
                </a:hlinkClick>
              </a:rPr>
              <a:t>Akamai</a:t>
            </a:r>
            <a:r>
              <a:rPr lang="nl-NL" sz="2800" dirty="0">
                <a:solidFill>
                  <a:schemeClr val="accent5"/>
                </a:solidFill>
                <a:hlinkClick r:id="rId2">
                  <a:extLst>
                    <a:ext uri="{A12FA001-AC4F-418D-AE19-62706E023703}">
                      <ahyp:hlinkClr xmlns:ahyp="http://schemas.microsoft.com/office/drawing/2018/hyperlinkcolor" val="tx"/>
                    </a:ext>
                  </a:extLst>
                </a:hlinkClick>
              </a:rPr>
              <a:t> </a:t>
            </a:r>
            <a:r>
              <a:rPr lang="nl-NL" sz="2800" dirty="0" err="1">
                <a:solidFill>
                  <a:schemeClr val="accent5"/>
                </a:solidFill>
                <a:hlinkClick r:id="rId2">
                  <a:extLst>
                    <a:ext uri="{A12FA001-AC4F-418D-AE19-62706E023703}">
                      <ahyp:hlinkClr xmlns:ahyp="http://schemas.microsoft.com/office/drawing/2018/hyperlinkcolor" val="tx"/>
                    </a:ext>
                  </a:extLst>
                </a:hlinkClick>
              </a:rPr>
              <a:t>press</a:t>
            </a:r>
            <a:r>
              <a:rPr lang="nl-NL" sz="2800" dirty="0">
                <a:solidFill>
                  <a:schemeClr val="accent5"/>
                </a:solidFill>
                <a:hlinkClick r:id="rId2">
                  <a:extLst>
                    <a:ext uri="{A12FA001-AC4F-418D-AE19-62706E023703}">
                      <ahyp:hlinkClr xmlns:ahyp="http://schemas.microsoft.com/office/drawing/2018/hyperlinkcolor" val="tx"/>
                    </a:ext>
                  </a:extLst>
                </a:hlinkClick>
              </a:rPr>
              <a:t> release</a:t>
            </a:r>
            <a:endParaRPr lang="es-ES" sz="2800" dirty="0">
              <a:solidFill>
                <a:schemeClr val="accent5"/>
              </a:solidFill>
            </a:endParaRPr>
          </a:p>
        </p:txBody>
      </p:sp>
    </p:spTree>
    <p:extLst>
      <p:ext uri="{BB962C8B-B14F-4D97-AF65-F5344CB8AC3E}">
        <p14:creationId xmlns:p14="http://schemas.microsoft.com/office/powerpoint/2010/main" val="3003157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41C59DD-1CEE-47E7-9A09-51E9B4053D34}"/>
              </a:ext>
            </a:extLst>
          </p:cNvPr>
          <p:cNvSpPr>
            <a:spLocks noGrp="1"/>
          </p:cNvSpPr>
          <p:nvPr>
            <p:ph type="title"/>
          </p:nvPr>
        </p:nvSpPr>
        <p:spPr/>
        <p:txBody>
          <a:bodyPr/>
          <a:lstStyle/>
          <a:p>
            <a:r>
              <a:rPr lang="en-US" dirty="0"/>
              <a:t>APIs are vulnerable</a:t>
            </a:r>
            <a:endParaRPr lang="en-NL" dirty="0"/>
          </a:p>
        </p:txBody>
      </p:sp>
      <p:sp>
        <p:nvSpPr>
          <p:cNvPr id="4" name="Content Placeholder 3">
            <a:extLst>
              <a:ext uri="{FF2B5EF4-FFF2-40B4-BE49-F238E27FC236}">
                <a16:creationId xmlns:a16="http://schemas.microsoft.com/office/drawing/2014/main" id="{44882D54-6628-4034-8FB2-53451B1C9923}"/>
              </a:ext>
            </a:extLst>
          </p:cNvPr>
          <p:cNvSpPr>
            <a:spLocks noGrp="1"/>
          </p:cNvSpPr>
          <p:nvPr>
            <p:ph idx="1"/>
          </p:nvPr>
        </p:nvSpPr>
        <p:spPr/>
        <p:txBody>
          <a:bodyPr>
            <a:normAutofit/>
          </a:bodyPr>
          <a:lstStyle/>
          <a:p>
            <a:r>
              <a:rPr lang="en-US" i="1" dirty="0"/>
              <a:t>Reports suggest that by 2022, API abuses will be the vector </a:t>
            </a:r>
            <a:r>
              <a:rPr lang="en-US" i="1" dirty="0">
                <a:solidFill>
                  <a:schemeClr val="accent5"/>
                </a:solidFill>
              </a:rPr>
              <a:t>most responsible for data breaches </a:t>
            </a:r>
            <a:r>
              <a:rPr lang="en-US" i="1" dirty="0"/>
              <a:t>within enterprise web applications.</a:t>
            </a:r>
          </a:p>
          <a:p>
            <a:endParaRPr lang="en-US" dirty="0"/>
          </a:p>
          <a:p>
            <a:endParaRPr lang="en-US" dirty="0"/>
          </a:p>
          <a:p>
            <a:pPr algn="r"/>
            <a:endParaRPr lang="nl-NL" dirty="0"/>
          </a:p>
          <a:p>
            <a:pPr algn="r"/>
            <a:r>
              <a:rPr lang="nl-NL" sz="2400" dirty="0" err="1">
                <a:solidFill>
                  <a:schemeClr val="accent5"/>
                </a:solidFill>
                <a:hlinkClick r:id="rId2">
                  <a:extLst>
                    <a:ext uri="{A12FA001-AC4F-418D-AE19-62706E023703}">
                      <ahyp:hlinkClr xmlns:ahyp="http://schemas.microsoft.com/office/drawing/2018/hyperlinkcolor" val="tx"/>
                    </a:ext>
                  </a:extLst>
                </a:hlinkClick>
              </a:rPr>
              <a:t>Erez</a:t>
            </a:r>
            <a:r>
              <a:rPr lang="nl-NL" sz="2400" dirty="0">
                <a:solidFill>
                  <a:schemeClr val="accent5"/>
                </a:solidFill>
                <a:hlinkClick r:id="rId2">
                  <a:extLst>
                    <a:ext uri="{A12FA001-AC4F-418D-AE19-62706E023703}">
                      <ahyp:hlinkClr xmlns:ahyp="http://schemas.microsoft.com/office/drawing/2018/hyperlinkcolor" val="tx"/>
                    </a:ext>
                  </a:extLst>
                </a:hlinkClick>
              </a:rPr>
              <a:t> </a:t>
            </a:r>
            <a:r>
              <a:rPr lang="nl-NL" sz="2400" dirty="0" err="1">
                <a:solidFill>
                  <a:schemeClr val="accent5"/>
                </a:solidFill>
                <a:hlinkClick r:id="rId2">
                  <a:extLst>
                    <a:ext uri="{A12FA001-AC4F-418D-AE19-62706E023703}">
                      <ahyp:hlinkClr xmlns:ahyp="http://schemas.microsoft.com/office/drawing/2018/hyperlinkcolor" val="tx"/>
                    </a:ext>
                  </a:extLst>
                </a:hlinkClick>
              </a:rPr>
              <a:t>Yalon</a:t>
            </a:r>
            <a:endParaRPr lang="en-US" sz="2400" dirty="0">
              <a:solidFill>
                <a:schemeClr val="accent5"/>
              </a:solidFill>
            </a:endParaRPr>
          </a:p>
        </p:txBody>
      </p:sp>
    </p:spTree>
    <p:extLst>
      <p:ext uri="{BB962C8B-B14F-4D97-AF65-F5344CB8AC3E}">
        <p14:creationId xmlns:p14="http://schemas.microsoft.com/office/powerpoint/2010/main" val="127341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fade">
                                      <p:cBhvr>
                                        <p:cTn id="10"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975D5-CF5F-4A4D-AD70-1C52D02413ED}"/>
              </a:ext>
            </a:extLst>
          </p:cNvPr>
          <p:cNvSpPr>
            <a:spLocks noGrp="1"/>
          </p:cNvSpPr>
          <p:nvPr>
            <p:ph type="title"/>
          </p:nvPr>
        </p:nvSpPr>
        <p:spPr/>
        <p:txBody>
          <a:bodyPr/>
          <a:lstStyle/>
          <a:p>
            <a:r>
              <a:rPr lang="en-US" dirty="0"/>
              <a:t>API security breaches</a:t>
            </a:r>
            <a:endParaRPr lang="en-NL" dirty="0"/>
          </a:p>
        </p:txBody>
      </p:sp>
      <p:sp>
        <p:nvSpPr>
          <p:cNvPr id="3" name="Content Placeholder 2">
            <a:extLst>
              <a:ext uri="{FF2B5EF4-FFF2-40B4-BE49-F238E27FC236}">
                <a16:creationId xmlns:a16="http://schemas.microsoft.com/office/drawing/2014/main" id="{E89E288C-042A-4A86-A0FA-AF954EB3151A}"/>
              </a:ext>
            </a:extLst>
          </p:cNvPr>
          <p:cNvSpPr>
            <a:spLocks noGrp="1"/>
          </p:cNvSpPr>
          <p:nvPr>
            <p:ph idx="1"/>
          </p:nvPr>
        </p:nvSpPr>
        <p:spPr/>
        <p:txBody>
          <a:bodyPr>
            <a:normAutofit/>
          </a:bodyPr>
          <a:lstStyle/>
          <a:p>
            <a:r>
              <a:rPr lang="en-US" sz="3200" dirty="0">
                <a:solidFill>
                  <a:schemeClr val="accent5"/>
                </a:solidFill>
                <a:hlinkClick r:id="rId3">
                  <a:extLst>
                    <a:ext uri="{A12FA001-AC4F-418D-AE19-62706E023703}">
                      <ahyp:hlinkClr xmlns:ahyp="http://schemas.microsoft.com/office/drawing/2018/hyperlinkcolor" val="tx"/>
                    </a:ext>
                  </a:extLst>
                </a:hlinkClick>
              </a:rPr>
              <a:t>I Scraped Millions of Venmo Payments. Your Data Is at Risk</a:t>
            </a:r>
            <a:endParaRPr lang="en-US" sz="3200" dirty="0">
              <a:solidFill>
                <a:schemeClr val="accent5"/>
              </a:solidFill>
            </a:endParaRPr>
          </a:p>
          <a:p>
            <a:r>
              <a:rPr lang="en-US" sz="3200" dirty="0">
                <a:solidFill>
                  <a:schemeClr val="accent5"/>
                </a:solidFill>
                <a:hlinkClick r:id="rId4">
                  <a:extLst>
                    <a:ext uri="{A12FA001-AC4F-418D-AE19-62706E023703}">
                      <ahyp:hlinkClr xmlns:ahyp="http://schemas.microsoft.com/office/drawing/2018/hyperlinkcolor" val="tx"/>
                    </a:ext>
                  </a:extLst>
                </a:hlinkClick>
              </a:rPr>
              <a:t>Facebook Security Breach Exposes Accounts of 50 Million Users</a:t>
            </a:r>
            <a:endParaRPr lang="en-US" sz="3200" dirty="0">
              <a:solidFill>
                <a:schemeClr val="accent5"/>
              </a:solidFill>
            </a:endParaRPr>
          </a:p>
          <a:p>
            <a:r>
              <a:rPr lang="en-US" sz="3200" dirty="0">
                <a:solidFill>
                  <a:schemeClr val="accent5"/>
                </a:solidFill>
                <a:hlinkClick r:id="rId5">
                  <a:extLst>
                    <a:ext uri="{A12FA001-AC4F-418D-AE19-62706E023703}">
                      <ahyp:hlinkClr xmlns:ahyp="http://schemas.microsoft.com/office/drawing/2018/hyperlinkcolor" val="tx"/>
                    </a:ext>
                  </a:extLst>
                </a:hlinkClick>
              </a:rPr>
              <a:t>Major US Postal Service data breach exposes 60m users</a:t>
            </a:r>
            <a:endParaRPr lang="en-US" sz="3200" dirty="0">
              <a:solidFill>
                <a:schemeClr val="accent5"/>
              </a:solidFill>
            </a:endParaRPr>
          </a:p>
          <a:p>
            <a:r>
              <a:rPr lang="en-US" sz="3200" dirty="0">
                <a:solidFill>
                  <a:schemeClr val="accent5"/>
                </a:solidFill>
                <a:hlinkClick r:id="rId6">
                  <a:extLst>
                    <a:ext uri="{A12FA001-AC4F-418D-AE19-62706E023703}">
                      <ahyp:hlinkClr xmlns:ahyp="http://schemas.microsoft.com/office/drawing/2018/hyperlinkcolor" val="tx"/>
                    </a:ext>
                  </a:extLst>
                </a:hlinkClick>
              </a:rPr>
              <a:t>Data breach at </a:t>
            </a:r>
            <a:r>
              <a:rPr lang="en-US" sz="3200" dirty="0" err="1">
                <a:solidFill>
                  <a:schemeClr val="accent5"/>
                </a:solidFill>
                <a:hlinkClick r:id="rId6">
                  <a:extLst>
                    <a:ext uri="{A12FA001-AC4F-418D-AE19-62706E023703}">
                      <ahyp:hlinkClr xmlns:ahyp="http://schemas.microsoft.com/office/drawing/2018/hyperlinkcolor" val="tx"/>
                    </a:ext>
                  </a:extLst>
                </a:hlinkClick>
              </a:rPr>
              <a:t>JustDial</a:t>
            </a:r>
            <a:r>
              <a:rPr lang="en-US" sz="3200" dirty="0">
                <a:solidFill>
                  <a:schemeClr val="accent5"/>
                </a:solidFill>
                <a:hlinkClick r:id="rId6">
                  <a:extLst>
                    <a:ext uri="{A12FA001-AC4F-418D-AE19-62706E023703}">
                      <ahyp:hlinkClr xmlns:ahyp="http://schemas.microsoft.com/office/drawing/2018/hyperlinkcolor" val="tx"/>
                    </a:ext>
                  </a:extLst>
                </a:hlinkClick>
              </a:rPr>
              <a:t> leaks 100 million user details</a:t>
            </a:r>
            <a:endParaRPr lang="en-NL" sz="3200" dirty="0">
              <a:solidFill>
                <a:schemeClr val="accent5"/>
              </a:solidFill>
            </a:endParaRPr>
          </a:p>
        </p:txBody>
      </p:sp>
    </p:spTree>
    <p:extLst>
      <p:ext uri="{BB962C8B-B14F-4D97-AF65-F5344CB8AC3E}">
        <p14:creationId xmlns:p14="http://schemas.microsoft.com/office/powerpoint/2010/main" val="2001695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F7FBC-5622-4813-A52D-D87743E89924}"/>
              </a:ext>
            </a:extLst>
          </p:cNvPr>
          <p:cNvSpPr>
            <a:spLocks noGrp="1"/>
          </p:cNvSpPr>
          <p:nvPr>
            <p:ph type="title"/>
          </p:nvPr>
        </p:nvSpPr>
        <p:spPr/>
        <p:txBody>
          <a:bodyPr/>
          <a:lstStyle/>
          <a:p>
            <a:r>
              <a:rPr lang="en-US" dirty="0"/>
              <a:t>Security should be of prime importance</a:t>
            </a:r>
            <a:endParaRPr lang="en-NL" dirty="0"/>
          </a:p>
        </p:txBody>
      </p:sp>
      <p:pic>
        <p:nvPicPr>
          <p:cNvPr id="16" name="Graphic 5" descr="Laptop Secure">
            <a:extLst>
              <a:ext uri="{FF2B5EF4-FFF2-40B4-BE49-F238E27FC236}">
                <a16:creationId xmlns:a16="http://schemas.microsoft.com/office/drawing/2014/main" id="{9EB21059-A5FC-40DC-8750-07803047EEF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55335" y="-375057"/>
            <a:ext cx="3217333" cy="3217333"/>
          </a:xfrm>
          <a:prstGeom prst="rect">
            <a:avLst/>
          </a:prstGeom>
        </p:spPr>
      </p:pic>
    </p:spTree>
    <p:extLst>
      <p:ext uri="{BB962C8B-B14F-4D97-AF65-F5344CB8AC3E}">
        <p14:creationId xmlns:p14="http://schemas.microsoft.com/office/powerpoint/2010/main" val="24818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5625A9-D32D-4727-9881-BA9E6B066063}"/>
              </a:ext>
            </a:extLst>
          </p:cNvPr>
          <p:cNvSpPr>
            <a:spLocks noGrp="1"/>
          </p:cNvSpPr>
          <p:nvPr>
            <p:ph type="title"/>
          </p:nvPr>
        </p:nvSpPr>
        <p:spPr/>
        <p:txBody>
          <a:bodyPr/>
          <a:lstStyle/>
          <a:p>
            <a:r>
              <a:rPr lang="en-US" dirty="0"/>
              <a:t>Better security with Azure</a:t>
            </a:r>
            <a:endParaRPr lang="en-NL" dirty="0"/>
          </a:p>
        </p:txBody>
      </p:sp>
      <p:pic>
        <p:nvPicPr>
          <p:cNvPr id="11" name="Content Placeholder 10">
            <a:extLst>
              <a:ext uri="{FF2B5EF4-FFF2-40B4-BE49-F238E27FC236}">
                <a16:creationId xmlns:a16="http://schemas.microsoft.com/office/drawing/2014/main" id="{9481C371-4712-4EC6-A0A2-AC02A34AA4DD}"/>
              </a:ext>
            </a:extLst>
          </p:cNvPr>
          <p:cNvPicPr>
            <a:picLocks noGrp="1" noChangeAspect="1"/>
          </p:cNvPicPr>
          <p:nvPr>
            <p:ph idx="1"/>
          </p:nvPr>
        </p:nvPicPr>
        <p:blipFill>
          <a:blip r:embed="rId3"/>
          <a:stretch>
            <a:fillRect/>
          </a:stretch>
        </p:blipFill>
        <p:spPr>
          <a:xfrm>
            <a:off x="5183188" y="1046188"/>
            <a:ext cx="6172200" cy="4756098"/>
          </a:xfrm>
          <a:prstGeom prst="rect">
            <a:avLst/>
          </a:prstGeom>
        </p:spPr>
      </p:pic>
    </p:spTree>
    <p:extLst>
      <p:ext uri="{BB962C8B-B14F-4D97-AF65-F5344CB8AC3E}">
        <p14:creationId xmlns:p14="http://schemas.microsoft.com/office/powerpoint/2010/main" val="15315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6237989E-1977-457F-A02F-9364CD3D690F}"/>
              </a:ext>
            </a:extLst>
          </p:cNvPr>
          <p:cNvGrpSpPr/>
          <p:nvPr/>
        </p:nvGrpSpPr>
        <p:grpSpPr>
          <a:xfrm>
            <a:off x="2908701" y="3087665"/>
            <a:ext cx="2049612" cy="1730411"/>
            <a:chOff x="7253695" y="3086187"/>
            <a:chExt cx="2049612" cy="1730411"/>
          </a:xfrm>
        </p:grpSpPr>
        <p:sp>
          <p:nvSpPr>
            <p:cNvPr id="85" name="Rectangle 84">
              <a:extLst>
                <a:ext uri="{FF2B5EF4-FFF2-40B4-BE49-F238E27FC236}">
                  <a16:creationId xmlns:a16="http://schemas.microsoft.com/office/drawing/2014/main" id="{200701F3-C43D-4B25-8310-849EB6D94439}"/>
                </a:ext>
              </a:extLst>
            </p:cNvPr>
            <p:cNvSpPr/>
            <p:nvPr/>
          </p:nvSpPr>
          <p:spPr bwMode="auto">
            <a:xfrm>
              <a:off x="7253695" y="3086187"/>
              <a:ext cx="2049612" cy="1730411"/>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6" name="TextBox 85">
              <a:extLst>
                <a:ext uri="{FF2B5EF4-FFF2-40B4-BE49-F238E27FC236}">
                  <a16:creationId xmlns:a16="http://schemas.microsoft.com/office/drawing/2014/main" id="{AF6B6442-7782-4E6A-833E-7F1A63A31804}"/>
                </a:ext>
              </a:extLst>
            </p:cNvPr>
            <p:cNvSpPr txBox="1"/>
            <p:nvPr/>
          </p:nvSpPr>
          <p:spPr>
            <a:xfrm>
              <a:off x="7617614" y="3273185"/>
              <a:ext cx="1311842"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Publish</a:t>
              </a:r>
            </a:p>
          </p:txBody>
        </p:sp>
        <p:sp>
          <p:nvSpPr>
            <p:cNvPr id="97" name="TextBox 96">
              <a:extLst>
                <a:ext uri="{FF2B5EF4-FFF2-40B4-BE49-F238E27FC236}">
                  <a16:creationId xmlns:a16="http://schemas.microsoft.com/office/drawing/2014/main" id="{07B40A39-F54E-4C7E-9D58-A5C57747C826}"/>
                </a:ext>
              </a:extLst>
            </p:cNvPr>
            <p:cNvSpPr txBox="1"/>
            <p:nvPr/>
          </p:nvSpPr>
          <p:spPr>
            <a:xfrm flipH="1">
              <a:off x="7648497" y="4270663"/>
              <a:ext cx="1335608"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pic>
          <p:nvPicPr>
            <p:cNvPr id="98" name="Picture 97">
              <a:extLst>
                <a:ext uri="{FF2B5EF4-FFF2-40B4-BE49-F238E27FC236}">
                  <a16:creationId xmlns:a16="http://schemas.microsoft.com/office/drawing/2014/main" id="{BFA6C1D4-A2EF-4F62-BF59-C3D89F355522}"/>
                </a:ext>
              </a:extLst>
            </p:cNvPr>
            <p:cNvPicPr>
              <a:picLocks noChangeAspect="1"/>
            </p:cNvPicPr>
            <p:nvPr/>
          </p:nvPicPr>
          <p:blipFill>
            <a:blip r:embed="rId3"/>
            <a:stretch>
              <a:fillRect/>
            </a:stretch>
          </p:blipFill>
          <p:spPr>
            <a:xfrm>
              <a:off x="8050564" y="3747920"/>
              <a:ext cx="531474" cy="627864"/>
            </a:xfrm>
            <a:prstGeom prst="rect">
              <a:avLst/>
            </a:prstGeom>
          </p:spPr>
        </p:pic>
      </p:grpSp>
      <p:grpSp>
        <p:nvGrpSpPr>
          <p:cNvPr id="21" name="Group 20">
            <a:extLst>
              <a:ext uri="{FF2B5EF4-FFF2-40B4-BE49-F238E27FC236}">
                <a16:creationId xmlns:a16="http://schemas.microsoft.com/office/drawing/2014/main" id="{D75AE5AC-B92F-462C-9F9B-D0D411324C63}"/>
              </a:ext>
            </a:extLst>
          </p:cNvPr>
          <p:cNvGrpSpPr/>
          <p:nvPr/>
        </p:nvGrpSpPr>
        <p:grpSpPr>
          <a:xfrm>
            <a:off x="5078083" y="3086187"/>
            <a:ext cx="2049612" cy="1730411"/>
            <a:chOff x="5078083" y="3086187"/>
            <a:chExt cx="2049612" cy="1730411"/>
          </a:xfrm>
        </p:grpSpPr>
        <p:grpSp>
          <p:nvGrpSpPr>
            <p:cNvPr id="6" name="Group 5">
              <a:extLst>
                <a:ext uri="{FF2B5EF4-FFF2-40B4-BE49-F238E27FC236}">
                  <a16:creationId xmlns:a16="http://schemas.microsoft.com/office/drawing/2014/main" id="{4B438D5C-9AAA-4F1F-ACEF-2B48A45F1A26}"/>
                </a:ext>
              </a:extLst>
            </p:cNvPr>
            <p:cNvGrpSpPr/>
            <p:nvPr/>
          </p:nvGrpSpPr>
          <p:grpSpPr>
            <a:xfrm>
              <a:off x="5078083" y="3086187"/>
              <a:ext cx="2049612" cy="1730411"/>
              <a:chOff x="5078083" y="3086187"/>
              <a:chExt cx="2049612" cy="1730411"/>
            </a:xfrm>
          </p:grpSpPr>
          <p:sp>
            <p:nvSpPr>
              <p:cNvPr id="77" name="Rectangle 76">
                <a:extLst>
                  <a:ext uri="{FF2B5EF4-FFF2-40B4-BE49-F238E27FC236}">
                    <a16:creationId xmlns:a16="http://schemas.microsoft.com/office/drawing/2014/main" id="{95475CF2-BBC2-1142-8729-7D3AD2DA3B68}"/>
                  </a:ext>
                </a:extLst>
              </p:cNvPr>
              <p:cNvSpPr/>
              <p:nvPr/>
            </p:nvSpPr>
            <p:spPr bwMode="auto">
              <a:xfrm>
                <a:off x="5078083" y="3086187"/>
                <a:ext cx="2049612" cy="1730411"/>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1" name="TextBox 80">
                <a:extLst>
                  <a:ext uri="{FF2B5EF4-FFF2-40B4-BE49-F238E27FC236}">
                    <a16:creationId xmlns:a16="http://schemas.microsoft.com/office/drawing/2014/main" id="{9235C9CF-7DD0-6B44-9610-B2FF5711FCD4}"/>
                  </a:ext>
                </a:extLst>
              </p:cNvPr>
              <p:cNvSpPr txBox="1"/>
              <p:nvPr/>
            </p:nvSpPr>
            <p:spPr>
              <a:xfrm>
                <a:off x="5446753" y="3272802"/>
                <a:ext cx="144731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Mediate</a:t>
                </a:r>
              </a:p>
            </p:txBody>
          </p:sp>
        </p:grpSp>
        <p:grpSp>
          <p:nvGrpSpPr>
            <p:cNvPr id="20" name="Group 19">
              <a:extLst>
                <a:ext uri="{FF2B5EF4-FFF2-40B4-BE49-F238E27FC236}">
                  <a16:creationId xmlns:a16="http://schemas.microsoft.com/office/drawing/2014/main" id="{904CA15F-A429-43FE-B76E-6710247B0AEC}"/>
                </a:ext>
              </a:extLst>
            </p:cNvPr>
            <p:cNvGrpSpPr/>
            <p:nvPr/>
          </p:nvGrpSpPr>
          <p:grpSpPr>
            <a:xfrm>
              <a:off x="5538918" y="3732833"/>
              <a:ext cx="1093036" cy="1027268"/>
              <a:chOff x="5538918" y="3732833"/>
              <a:chExt cx="1093036" cy="1027268"/>
            </a:xfrm>
          </p:grpSpPr>
          <p:sp>
            <p:nvSpPr>
              <p:cNvPr id="83" name="TextBox 82">
                <a:extLst>
                  <a:ext uri="{FF2B5EF4-FFF2-40B4-BE49-F238E27FC236}">
                    <a16:creationId xmlns:a16="http://schemas.microsoft.com/office/drawing/2014/main" id="{3C0F1778-732C-024B-9DBE-55A574D94FE9}"/>
                  </a:ext>
                </a:extLst>
              </p:cNvPr>
              <p:cNvSpPr txBox="1"/>
              <p:nvPr/>
            </p:nvSpPr>
            <p:spPr>
              <a:xfrm flipH="1">
                <a:off x="5538918" y="4270736"/>
                <a:ext cx="1093036"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Gateway</a:t>
                </a:r>
              </a:p>
            </p:txBody>
          </p:sp>
          <p:pic>
            <p:nvPicPr>
              <p:cNvPr id="66" name="Graphic 65" descr="Door Open">
                <a:extLst>
                  <a:ext uri="{FF2B5EF4-FFF2-40B4-BE49-F238E27FC236}">
                    <a16:creationId xmlns:a16="http://schemas.microsoft.com/office/drawing/2014/main" id="{F50E245A-0680-4359-A837-F8F6A20FC7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4478" y="3732833"/>
                <a:ext cx="516822" cy="610555"/>
              </a:xfrm>
              <a:prstGeom prst="rect">
                <a:avLst/>
              </a:prstGeom>
            </p:spPr>
          </p:pic>
        </p:grpSp>
      </p:grpSp>
      <p:grpSp>
        <p:nvGrpSpPr>
          <p:cNvPr id="87" name="Group 86">
            <a:extLst>
              <a:ext uri="{FF2B5EF4-FFF2-40B4-BE49-F238E27FC236}">
                <a16:creationId xmlns:a16="http://schemas.microsoft.com/office/drawing/2014/main" id="{AA0E5D66-CC69-AB45-BC0D-DAFD2EC7D296}"/>
              </a:ext>
            </a:extLst>
          </p:cNvPr>
          <p:cNvGrpSpPr/>
          <p:nvPr/>
        </p:nvGrpSpPr>
        <p:grpSpPr>
          <a:xfrm>
            <a:off x="2606931" y="2550714"/>
            <a:ext cx="7043448" cy="2786196"/>
            <a:chOff x="2563713" y="2529638"/>
            <a:chExt cx="7043448" cy="2786196"/>
          </a:xfrm>
        </p:grpSpPr>
        <p:sp>
          <p:nvSpPr>
            <p:cNvPr id="91" name="Oval 90">
              <a:extLst>
                <a:ext uri="{FF2B5EF4-FFF2-40B4-BE49-F238E27FC236}">
                  <a16:creationId xmlns:a16="http://schemas.microsoft.com/office/drawing/2014/main" id="{F33D2089-B955-A34D-8661-E94D7A6D0A7E}"/>
                </a:ext>
              </a:extLst>
            </p:cNvPr>
            <p:cNvSpPr/>
            <p:nvPr/>
          </p:nvSpPr>
          <p:spPr bwMode="auto">
            <a:xfrm>
              <a:off x="5477346" y="3303955"/>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89665" y="3587447"/>
              <a:ext cx="419963" cy="727029"/>
              <a:chOff x="5900228" y="3525204"/>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15444" y="4006012"/>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900228" y="35252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lumMod val="40000"/>
                  <a:lumOff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287381" y="6352791"/>
            <a:ext cx="1617238"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mj-lt"/>
                <a:ea typeface="+mj-ea"/>
                <a:cs typeface="+mj-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7"/>
            <a:ext cx="1595479" cy="1437949"/>
            <a:chOff x="609839" y="3686873"/>
            <a:chExt cx="2137149" cy="2083841"/>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08160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600" b="1" dirty="0">
                  <a:solidFill>
                    <a:schemeClr val="accent1">
                      <a:lumMod val="40000"/>
                      <a:lumOff val="60000"/>
                    </a:schemeClr>
                  </a:solidFill>
                  <a:latin typeface="+mj-lt"/>
                  <a:ea typeface="+mj-ea"/>
                  <a:cs typeface="+mj-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100" dirty="0">
                  <a:solidFill>
                    <a:schemeClr val="accent1">
                      <a:lumMod val="40000"/>
                      <a:lumOff val="60000"/>
                    </a:schemeClr>
                  </a:solidFill>
                  <a:latin typeface="+mj-lt"/>
                  <a:ea typeface="+mj-ea"/>
                  <a:cs typeface="+mj-cs"/>
                </a:rPr>
                <a:t>(provide APIs)</a:t>
              </a:r>
              <a:endParaRPr lang="en-US" sz="1400" dirty="0">
                <a:solidFill>
                  <a:schemeClr val="accent1">
                    <a:lumMod val="40000"/>
                    <a:lumOff val="60000"/>
                  </a:schemeClr>
                </a:solidFill>
                <a:latin typeface="+mj-lt"/>
                <a:ea typeface="+mj-ea"/>
                <a:cs typeface="+mj-cs"/>
              </a:endParaRP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B4C7E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D83B01"/>
                </a:solidFill>
                <a:effectLst/>
                <a:uLnTx/>
                <a:uFillTx/>
                <a:latin typeface="Segoe UI"/>
                <a:ea typeface="+mn-ea"/>
                <a:cs typeface="+mn-cs"/>
              </a:endParaRPr>
            </a:p>
          </p:txBody>
        </p:sp>
      </p:gr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2"/>
            <a:ext cx="1595479" cy="1728798"/>
            <a:chOff x="609839" y="3686873"/>
            <a:chExt cx="2137149" cy="2505332"/>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503095"/>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b="1" dirty="0">
                  <a:solidFill>
                    <a:srgbClr val="FF0000"/>
                  </a:solidFill>
                  <a:latin typeface="+mj-lt"/>
                  <a:ea typeface="+mj-ea"/>
                  <a:cs typeface="+mj-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1200" dirty="0">
                  <a:solidFill>
                    <a:srgbClr val="FF0000"/>
                  </a:solidFill>
                  <a:latin typeface="+mj-lt"/>
                  <a:ea typeface="+mj-ea"/>
                  <a:cs typeface="+mj-cs"/>
                </a:rPr>
                <a:t>(use APIs)</a:t>
              </a:r>
              <a:endParaRPr lang="en-US" sz="1600" dirty="0">
                <a:solidFill>
                  <a:srgbClr val="FF0000"/>
                </a:solidFill>
                <a:latin typeface="+mj-lt"/>
                <a:ea typeface="+mj-ea"/>
                <a:cs typeface="+mj-cs"/>
              </a:endParaRP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FF0000"/>
          </a:solid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B4C7E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14390" y="1208619"/>
            <a:ext cx="2163221" cy="276999"/>
          </a:xfrm>
          <a:prstGeom prst="rect">
            <a:avLst/>
          </a:prstGeom>
          <a:noFill/>
        </p:spPr>
        <p:txBody>
          <a:bodyPr wrap="none" lIns="0" tIns="0" rIns="0" bIns="0" rtlCol="0">
            <a:spAutoFit/>
          </a:bodyPr>
          <a:lstStyle/>
          <a:p>
            <a:pPr>
              <a:defRPr/>
            </a:pPr>
            <a:r>
              <a:rPr lang="en-US" dirty="0">
                <a:solidFill>
                  <a:schemeClr val="bg1"/>
                </a:solidFill>
                <a:latin typeface="+mj-lt"/>
                <a:ea typeface="+mj-ea"/>
                <a:cs typeface="+mj-cs"/>
              </a:rPr>
              <a:t>Connected experiences</a:t>
            </a:r>
          </a:p>
        </p:txBody>
      </p:sp>
      <p:grpSp>
        <p:nvGrpSpPr>
          <p:cNvPr id="2" name="Group 1">
            <a:extLst>
              <a:ext uri="{FF2B5EF4-FFF2-40B4-BE49-F238E27FC236}">
                <a16:creationId xmlns:a16="http://schemas.microsoft.com/office/drawing/2014/main" id="{4BA2A292-5A86-4530-9CA7-8C80F0194141}"/>
              </a:ext>
            </a:extLst>
          </p:cNvPr>
          <p:cNvGrpSpPr/>
          <p:nvPr/>
        </p:nvGrpSpPr>
        <p:grpSpPr>
          <a:xfrm>
            <a:off x="7254220" y="3087701"/>
            <a:ext cx="2049612" cy="1730411"/>
            <a:chOff x="7254220" y="3087701"/>
            <a:chExt cx="2049612" cy="1730411"/>
          </a:xfrm>
        </p:grpSpPr>
        <p:sp>
          <p:nvSpPr>
            <p:cNvPr id="76" name="Rectangle 75">
              <a:extLst>
                <a:ext uri="{FF2B5EF4-FFF2-40B4-BE49-F238E27FC236}">
                  <a16:creationId xmlns:a16="http://schemas.microsoft.com/office/drawing/2014/main" id="{02F92670-C463-2C44-9ED9-0BFD622732AB}"/>
                </a:ext>
              </a:extLst>
            </p:cNvPr>
            <p:cNvSpPr/>
            <p:nvPr/>
          </p:nvSpPr>
          <p:spPr bwMode="auto">
            <a:xfrm>
              <a:off x="7254220" y="3087701"/>
              <a:ext cx="2049612" cy="173041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7483616" y="3279874"/>
              <a:ext cx="161967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7460507" y="4272127"/>
              <a:ext cx="1654809" cy="48936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pic>
          <p:nvPicPr>
            <p:cNvPr id="59" name="Graphic 58" descr="Tools">
              <a:extLst>
                <a:ext uri="{FF2B5EF4-FFF2-40B4-BE49-F238E27FC236}">
                  <a16:creationId xmlns:a16="http://schemas.microsoft.com/office/drawing/2014/main" id="{094FC2E0-6AAE-4688-9DDF-A0CEF15BE9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033491" y="3762071"/>
              <a:ext cx="508843" cy="601129"/>
            </a:xfrm>
            <a:prstGeom prst="rect">
              <a:avLst/>
            </a:prstGeom>
          </p:spPr>
        </p:pic>
      </p:grpSp>
    </p:spTree>
    <p:extLst>
      <p:ext uri="{BB962C8B-B14F-4D97-AF65-F5344CB8AC3E}">
        <p14:creationId xmlns:p14="http://schemas.microsoft.com/office/powerpoint/2010/main" val="2351338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5"/>
                                        </p:tgtEl>
                                        <p:attrNameLst>
                                          <p:attrName>style.visibility</p:attrName>
                                        </p:attrNameLst>
                                      </p:cBhvr>
                                      <p:to>
                                        <p:strVal val="visible"/>
                                      </p:to>
                                    </p:set>
                                    <p:animEffect transition="in" filter="fade">
                                      <p:cBhvr>
                                        <p:cTn id="18" dur="500"/>
                                        <p:tgtEl>
                                          <p:spTgt spid="75"/>
                                        </p:tgtEl>
                                      </p:cBhvr>
                                    </p:animEffect>
                                  </p:childTnLst>
                                </p:cTn>
                              </p:par>
                              <p:par>
                                <p:cTn id="19" presetID="10" presetClass="exit" presetSubtype="0" fill="hold" nodeType="withEffect">
                                  <p:stCondLst>
                                    <p:cond delay="0"/>
                                  </p:stCondLst>
                                  <p:childTnLst>
                                    <p:animEffect transition="out" filter="fade">
                                      <p:cBhvr>
                                        <p:cTn id="20" dur="500"/>
                                        <p:tgtEl>
                                          <p:spTgt spid="87"/>
                                        </p:tgtEl>
                                      </p:cBhvr>
                                    </p:animEffect>
                                    <p:set>
                                      <p:cBhvr>
                                        <p:cTn id="21" dur="1" fill="hold">
                                          <p:stCondLst>
                                            <p:cond delay="499"/>
                                          </p:stCondLst>
                                        </p:cTn>
                                        <p:tgtEl>
                                          <p:spTgt spid="87"/>
                                        </p:tgtEl>
                                        <p:attrNameLst>
                                          <p:attrName>style.visibility</p:attrName>
                                        </p:attrNameLst>
                                      </p:cBhvr>
                                      <p:to>
                                        <p:strVal val="hidden"/>
                                      </p:to>
                                    </p:set>
                                  </p:childTnLst>
                                </p:cTn>
                              </p:par>
                              <p:par>
                                <p:cTn id="22" presetID="9" presetClass="entr" presetSubtype="0" fill="hold" grpId="0" nodeType="with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dissolve">
                                      <p:cBhvr>
                                        <p:cTn id="24" dur="1000"/>
                                        <p:tgtEl>
                                          <p:spTgt spid="7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dissolve">
                                      <p:cBhvr>
                                        <p:cTn id="32" dur="1000"/>
                                        <p:tgtEl>
                                          <p:spTgt spid="72"/>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dissolve">
                                      <p:cBhvr>
                                        <p:cTn id="35" dur="1000"/>
                                        <p:tgtEl>
                                          <p:spTgt spid="7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500"/>
                                        <p:tgtEl>
                                          <p:spTgt spid="2"/>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animEffect transition="in" filter="dissolve">
                                      <p:cBhvr>
                                        <p:cTn id="43"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animBg="1"/>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7636</TotalTime>
  <Words>5081</Words>
  <Application>Microsoft Office PowerPoint</Application>
  <PresentationFormat>Widescreen</PresentationFormat>
  <Paragraphs>441</Paragraphs>
  <Slides>28</Slides>
  <Notes>26</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Arial</vt:lpstr>
      <vt:lpstr>Calibri</vt:lpstr>
      <vt:lpstr>Calibri Light</vt:lpstr>
      <vt:lpstr>Open Sans</vt:lpstr>
      <vt:lpstr>Segoe UI</vt:lpstr>
      <vt:lpstr>Segoe UI Black</vt:lpstr>
      <vt:lpstr>Segoe UI Light</vt:lpstr>
      <vt:lpstr>Segoe UI Semilight</vt:lpstr>
      <vt:lpstr>Wingdings</vt:lpstr>
      <vt:lpstr>1_Office Theme</vt:lpstr>
      <vt:lpstr>Building better security for your API platform  Using Azure API Management</vt:lpstr>
      <vt:lpstr>Eldert Grootenboer</vt:lpstr>
      <vt:lpstr>Why API security?</vt:lpstr>
      <vt:lpstr>APIs are everywhere</vt:lpstr>
      <vt:lpstr>APIs are vulnerable</vt:lpstr>
      <vt:lpstr>API security breaches</vt:lpstr>
      <vt:lpstr>Security should be of prime importance</vt:lpstr>
      <vt:lpstr>Better security with Azure</vt:lpstr>
      <vt:lpstr>Solving our API strategy challenges</vt:lpstr>
      <vt:lpstr>Solving our API strategy challenges</vt:lpstr>
      <vt:lpstr>Smarter services with policies</vt:lpstr>
      <vt:lpstr>Complementing services</vt:lpstr>
      <vt:lpstr>Creating an API strategy</vt:lpstr>
      <vt:lpstr>The different stages of an API strategy</vt:lpstr>
      <vt:lpstr>More open, more  risks</vt:lpstr>
      <vt:lpstr>API security best practices</vt:lpstr>
      <vt:lpstr>Best practices for securing APIs</vt:lpstr>
      <vt:lpstr>OWASP API Security Top 10</vt:lpstr>
      <vt:lpstr>OWASP API Security Top 10</vt:lpstr>
      <vt:lpstr>Demo time!</vt:lpstr>
      <vt:lpstr>Broken authentication</vt:lpstr>
      <vt:lpstr>Security misconfigurations</vt:lpstr>
      <vt:lpstr>Excessive data exposure</vt:lpstr>
      <vt:lpstr>Lack of resources and rate limiting</vt:lpstr>
      <vt:lpstr>Insufficient logging and monitoring</vt:lpstr>
      <vt:lpstr>Almost done…</vt:lpstr>
      <vt:lpstr>API Management to the rescue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better security for your API platform  Using Azure API Management</dc:title>
  <dc:creator>Eldert Grootenboer</dc:creator>
  <cp:lastModifiedBy>Eldert Grootenboer</cp:lastModifiedBy>
  <cp:revision>2</cp:revision>
  <dcterms:created xsi:type="dcterms:W3CDTF">2020-08-29T14:34:14Z</dcterms:created>
  <dcterms:modified xsi:type="dcterms:W3CDTF">2020-12-12T12:05:01Z</dcterms:modified>
</cp:coreProperties>
</file>

<file path=docProps/thumbnail.jpeg>
</file>